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32" r:id="rId1"/>
  </p:sldMasterIdLst>
  <p:notesMasterIdLst>
    <p:notesMasterId r:id="rId12"/>
  </p:notesMasterIdLst>
  <p:sldIdLst>
    <p:sldId id="466" r:id="rId2"/>
    <p:sldId id="425" r:id="rId3"/>
    <p:sldId id="618" r:id="rId4"/>
    <p:sldId id="625" r:id="rId5"/>
    <p:sldId id="626" r:id="rId6"/>
    <p:sldId id="548" r:id="rId7"/>
    <p:sldId id="551" r:id="rId8"/>
    <p:sldId id="450" r:id="rId9"/>
    <p:sldId id="633" r:id="rId10"/>
    <p:sldId id="635" r:id="rId11"/>
  </p:sldIdLst>
  <p:sldSz cx="12192000" cy="6858000"/>
  <p:notesSz cx="9926638"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408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D35E"/>
    <a:srgbClr val="F0B010"/>
    <a:srgbClr val="FFCF05"/>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סגנון בהיר 1 - הדגשה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AF606853-7671-496A-8E4F-DF71F8EC918B}" styleName="סגנון כהה 1 - הדגשה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4C1A8A3-306A-4EB7-A6B1-4F7E0EB9C5D6}" styleName="סגנון ביניים 3 - הדגשה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8B1032C-EA38-4F05-BA0D-38AFFFC7BED3}" styleName="סגנון בהיר 3 - הדגשה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073A0DAA-6AF3-43AB-8588-CEC1D06C72B9}" styleName="סגנון ביניים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סגנון בהיר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5" autoAdjust="0"/>
    <p:restoredTop sz="87719" autoAdjust="0"/>
  </p:normalViewPr>
  <p:slideViewPr>
    <p:cSldViewPr snapToGrid="0" showGuides="1">
      <p:cViewPr varScale="1">
        <p:scale>
          <a:sx n="64" d="100"/>
          <a:sy n="64" d="100"/>
        </p:scale>
        <p:origin x="748" y="48"/>
      </p:cViewPr>
      <p:guideLst>
        <p:guide orient="horz" pos="2160"/>
        <p:guide pos="4089"/>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52" d="100"/>
          <a:sy n="52" d="100"/>
        </p:scale>
        <p:origin x="2958"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5624013" y="0"/>
            <a:ext cx="4302625" cy="340265"/>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2319" y="0"/>
            <a:ext cx="4302625" cy="340265"/>
          </a:xfrm>
          <a:prstGeom prst="rect">
            <a:avLst/>
          </a:prstGeom>
        </p:spPr>
        <p:txBody>
          <a:bodyPr vert="horz" lIns="91440" tIns="45720" rIns="91440" bIns="45720" rtlCol="1"/>
          <a:lstStyle>
            <a:lvl1pPr algn="l">
              <a:defRPr sz="1200"/>
            </a:lvl1pPr>
          </a:lstStyle>
          <a:p>
            <a:fld id="{DD004F05-114A-43BF-881B-C74CDB9F8B2D}" type="datetimeFigureOut">
              <a:rPr lang="he-IL" smtClean="0"/>
              <a:t>כ"ו/תשרי/תשפ"ה</a:t>
            </a:fld>
            <a:endParaRPr lang="he-IL"/>
          </a:p>
        </p:txBody>
      </p:sp>
      <p:sp>
        <p:nvSpPr>
          <p:cNvPr id="4" name="מציין מיקום של תמונת שקופית 3"/>
          <p:cNvSpPr>
            <a:spLocks noGrp="1" noRot="1" noChangeAspect="1"/>
          </p:cNvSpPr>
          <p:nvPr>
            <p:ph type="sldImg" idx="2"/>
          </p:nvPr>
        </p:nvSpPr>
        <p:spPr>
          <a:xfrm>
            <a:off x="2925763" y="850900"/>
            <a:ext cx="4075112" cy="229235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992201" y="3271103"/>
            <a:ext cx="7942238" cy="2676455"/>
          </a:xfrm>
          <a:prstGeom prst="rect">
            <a:avLst/>
          </a:prstGeom>
        </p:spPr>
        <p:txBody>
          <a:bodyPr vert="horz" lIns="91440" tIns="45720" rIns="91440" bIns="45720" rtlCol="1"/>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5624013" y="6457410"/>
            <a:ext cx="4302625" cy="340265"/>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2319" y="6457410"/>
            <a:ext cx="4302625" cy="340265"/>
          </a:xfrm>
          <a:prstGeom prst="rect">
            <a:avLst/>
          </a:prstGeom>
        </p:spPr>
        <p:txBody>
          <a:bodyPr vert="horz" lIns="91440" tIns="45720" rIns="91440" bIns="45720" rtlCol="1" anchor="b"/>
          <a:lstStyle>
            <a:lvl1pPr algn="l">
              <a:defRPr sz="1200"/>
            </a:lvl1pPr>
          </a:lstStyle>
          <a:p>
            <a:fld id="{F16F665B-31C4-4AE8-9CE3-70F1C699FAA3}" type="slidenum">
              <a:rPr lang="he-IL" smtClean="0"/>
              <a:t>‹#›</a:t>
            </a:fld>
            <a:endParaRPr lang="he-IL"/>
          </a:p>
        </p:txBody>
      </p:sp>
    </p:spTree>
    <p:extLst>
      <p:ext uri="{BB962C8B-B14F-4D97-AF65-F5344CB8AC3E}">
        <p14:creationId xmlns:p14="http://schemas.microsoft.com/office/powerpoint/2010/main" val="4154389913"/>
      </p:ext>
    </p:extLst>
  </p:cSld>
  <p:clrMap bg1="lt1" tx1="dk1" bg2="lt2" tx2="dk2" accent1="accent1" accent2="accent2" accent3="accent3" accent4="accent4" accent5="accent5" accent6="accent6" hlink="hlink" folHlink="folHlink"/>
  <p:notesStyle>
    <a:lvl1pPr marL="0" algn="r" defTabSz="1038977" rtl="1" eaLnBrk="1" latinLnBrk="0" hangingPunct="1">
      <a:defRPr sz="1364" kern="1200">
        <a:solidFill>
          <a:schemeClr val="tx1"/>
        </a:solidFill>
        <a:latin typeface="+mn-lt"/>
        <a:ea typeface="+mn-ea"/>
        <a:cs typeface="+mn-cs"/>
      </a:defRPr>
    </a:lvl1pPr>
    <a:lvl2pPr marL="519488" algn="r" defTabSz="1038977" rtl="1" eaLnBrk="1" latinLnBrk="0" hangingPunct="1">
      <a:defRPr sz="1364" kern="1200">
        <a:solidFill>
          <a:schemeClr val="tx1"/>
        </a:solidFill>
        <a:latin typeface="+mn-lt"/>
        <a:ea typeface="+mn-ea"/>
        <a:cs typeface="+mn-cs"/>
      </a:defRPr>
    </a:lvl2pPr>
    <a:lvl3pPr marL="1038977" algn="r" defTabSz="1038977" rtl="1" eaLnBrk="1" latinLnBrk="0" hangingPunct="1">
      <a:defRPr sz="1364" kern="1200">
        <a:solidFill>
          <a:schemeClr val="tx1"/>
        </a:solidFill>
        <a:latin typeface="+mn-lt"/>
        <a:ea typeface="+mn-ea"/>
        <a:cs typeface="+mn-cs"/>
      </a:defRPr>
    </a:lvl3pPr>
    <a:lvl4pPr marL="1558465" algn="r" defTabSz="1038977" rtl="1" eaLnBrk="1" latinLnBrk="0" hangingPunct="1">
      <a:defRPr sz="1364" kern="1200">
        <a:solidFill>
          <a:schemeClr val="tx1"/>
        </a:solidFill>
        <a:latin typeface="+mn-lt"/>
        <a:ea typeface="+mn-ea"/>
        <a:cs typeface="+mn-cs"/>
      </a:defRPr>
    </a:lvl4pPr>
    <a:lvl5pPr marL="2077952" algn="r" defTabSz="1038977" rtl="1" eaLnBrk="1" latinLnBrk="0" hangingPunct="1">
      <a:defRPr sz="1364" kern="1200">
        <a:solidFill>
          <a:schemeClr val="tx1"/>
        </a:solidFill>
        <a:latin typeface="+mn-lt"/>
        <a:ea typeface="+mn-ea"/>
        <a:cs typeface="+mn-cs"/>
      </a:defRPr>
    </a:lvl5pPr>
    <a:lvl6pPr marL="2597440" algn="r" defTabSz="1038977" rtl="1" eaLnBrk="1" latinLnBrk="0" hangingPunct="1">
      <a:defRPr sz="1364" kern="1200">
        <a:solidFill>
          <a:schemeClr val="tx1"/>
        </a:solidFill>
        <a:latin typeface="+mn-lt"/>
        <a:ea typeface="+mn-ea"/>
        <a:cs typeface="+mn-cs"/>
      </a:defRPr>
    </a:lvl6pPr>
    <a:lvl7pPr marL="3116929" algn="r" defTabSz="1038977" rtl="1" eaLnBrk="1" latinLnBrk="0" hangingPunct="1">
      <a:defRPr sz="1364" kern="1200">
        <a:solidFill>
          <a:schemeClr val="tx1"/>
        </a:solidFill>
        <a:latin typeface="+mn-lt"/>
        <a:ea typeface="+mn-ea"/>
        <a:cs typeface="+mn-cs"/>
      </a:defRPr>
    </a:lvl7pPr>
    <a:lvl8pPr marL="3636417" algn="r" defTabSz="1038977" rtl="1" eaLnBrk="1" latinLnBrk="0" hangingPunct="1">
      <a:defRPr sz="1364" kern="1200">
        <a:solidFill>
          <a:schemeClr val="tx1"/>
        </a:solidFill>
        <a:latin typeface="+mn-lt"/>
        <a:ea typeface="+mn-ea"/>
        <a:cs typeface="+mn-cs"/>
      </a:defRPr>
    </a:lvl8pPr>
    <a:lvl9pPr marL="4155905" algn="r" defTabSz="1038977" rtl="1" eaLnBrk="1" latinLnBrk="0" hangingPunct="1">
      <a:defRPr sz="136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xfrm>
            <a:off x="2925763" y="850900"/>
            <a:ext cx="4075112" cy="22923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he-IL" altLang="he-IL"/>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fld id="{BBDAB18F-0C34-47EB-B6FD-28981C2E7000}" type="slidenum">
              <a:rPr lang="he-IL" altLang="he-IL" smtClean="0">
                <a:latin typeface="Calibri" pitchFamily="34" charset="0"/>
              </a:rPr>
              <a:pPr/>
              <a:t>2</a:t>
            </a:fld>
            <a:endParaRPr lang="he-IL" altLang="he-IL">
              <a:latin typeface="Calibri" pitchFamily="34" charset="0"/>
            </a:endParaRPr>
          </a:p>
        </p:txBody>
      </p:sp>
    </p:spTree>
    <p:extLst>
      <p:ext uri="{BB962C8B-B14F-4D97-AF65-F5344CB8AC3E}">
        <p14:creationId xmlns:p14="http://schemas.microsoft.com/office/powerpoint/2010/main" val="31309204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xfrm>
            <a:off x="2925763" y="850900"/>
            <a:ext cx="4075112" cy="22923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he-IL" altLang="he-IL"/>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fld id="{BBDAB18F-0C34-47EB-B6FD-28981C2E7000}" type="slidenum">
              <a:rPr lang="he-IL" altLang="he-IL" smtClean="0">
                <a:latin typeface="Calibri" pitchFamily="34" charset="0"/>
              </a:rPr>
              <a:pPr/>
              <a:t>3</a:t>
            </a:fld>
            <a:endParaRPr lang="he-IL" altLang="he-IL">
              <a:latin typeface="Calibri" pitchFamily="34" charset="0"/>
            </a:endParaRPr>
          </a:p>
        </p:txBody>
      </p:sp>
    </p:spTree>
    <p:extLst>
      <p:ext uri="{BB962C8B-B14F-4D97-AF65-F5344CB8AC3E}">
        <p14:creationId xmlns:p14="http://schemas.microsoft.com/office/powerpoint/2010/main" val="14628943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xfrm>
            <a:off x="2925763" y="850900"/>
            <a:ext cx="4075112" cy="22923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he-IL" altLang="he-IL"/>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fld id="{BBDAB18F-0C34-47EB-B6FD-28981C2E7000}" type="slidenum">
              <a:rPr lang="he-IL" altLang="he-IL" smtClean="0">
                <a:latin typeface="Calibri" pitchFamily="34" charset="0"/>
              </a:rPr>
              <a:pPr/>
              <a:t>4</a:t>
            </a:fld>
            <a:endParaRPr lang="he-IL" altLang="he-IL">
              <a:latin typeface="Calibri" pitchFamily="34" charset="0"/>
            </a:endParaRPr>
          </a:p>
        </p:txBody>
      </p:sp>
    </p:spTree>
    <p:extLst>
      <p:ext uri="{BB962C8B-B14F-4D97-AF65-F5344CB8AC3E}">
        <p14:creationId xmlns:p14="http://schemas.microsoft.com/office/powerpoint/2010/main" val="41035761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xfrm>
            <a:off x="2925763" y="850900"/>
            <a:ext cx="4075112" cy="22923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he-IL" altLang="he-IL"/>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fld id="{BBDAB18F-0C34-47EB-B6FD-28981C2E7000}" type="slidenum">
              <a:rPr lang="he-IL" altLang="he-IL" smtClean="0">
                <a:latin typeface="Calibri" pitchFamily="34" charset="0"/>
              </a:rPr>
              <a:pPr/>
              <a:t>5</a:t>
            </a:fld>
            <a:endParaRPr lang="he-IL" altLang="he-IL">
              <a:latin typeface="Calibri" pitchFamily="34" charset="0"/>
            </a:endParaRPr>
          </a:p>
        </p:txBody>
      </p:sp>
    </p:spTree>
    <p:extLst>
      <p:ext uri="{BB962C8B-B14F-4D97-AF65-F5344CB8AC3E}">
        <p14:creationId xmlns:p14="http://schemas.microsoft.com/office/powerpoint/2010/main" val="32922032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xfrm>
            <a:off x="2925763" y="850900"/>
            <a:ext cx="4075112" cy="22923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he-IL" altLang="he-IL"/>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fld id="{BBDAB18F-0C34-47EB-B6FD-28981C2E7000}" type="slidenum">
              <a:rPr lang="he-IL" altLang="he-IL" smtClean="0">
                <a:latin typeface="Calibri" pitchFamily="34" charset="0"/>
              </a:rPr>
              <a:pPr/>
              <a:t>6</a:t>
            </a:fld>
            <a:endParaRPr lang="he-IL" altLang="he-IL">
              <a:latin typeface="Calibri" pitchFamily="34" charset="0"/>
            </a:endParaRPr>
          </a:p>
        </p:txBody>
      </p:sp>
    </p:spTree>
    <p:extLst>
      <p:ext uri="{BB962C8B-B14F-4D97-AF65-F5344CB8AC3E}">
        <p14:creationId xmlns:p14="http://schemas.microsoft.com/office/powerpoint/2010/main" val="23033985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xfrm>
            <a:off x="2925763" y="850900"/>
            <a:ext cx="4075112" cy="22923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he-IL" altLang="he-IL"/>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fld id="{BBDAB18F-0C34-47EB-B6FD-28981C2E7000}" type="slidenum">
              <a:rPr lang="he-IL" altLang="he-IL" smtClean="0">
                <a:latin typeface="Calibri" pitchFamily="34" charset="0"/>
              </a:rPr>
              <a:pPr/>
              <a:t>7</a:t>
            </a:fld>
            <a:endParaRPr lang="he-IL" altLang="he-IL">
              <a:latin typeface="Calibri" pitchFamily="34" charset="0"/>
            </a:endParaRPr>
          </a:p>
        </p:txBody>
      </p:sp>
    </p:spTree>
    <p:extLst>
      <p:ext uri="{BB962C8B-B14F-4D97-AF65-F5344CB8AC3E}">
        <p14:creationId xmlns:p14="http://schemas.microsoft.com/office/powerpoint/2010/main" val="4579027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xfrm>
            <a:off x="2925763" y="850900"/>
            <a:ext cx="4075112" cy="22923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he-IL" altLang="he-IL" dirty="0"/>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fld id="{BBDAB18F-0C34-47EB-B6FD-28981C2E7000}" type="slidenum">
              <a:rPr lang="he-IL" altLang="he-IL" smtClean="0">
                <a:latin typeface="Calibri" pitchFamily="34" charset="0"/>
              </a:rPr>
              <a:pPr/>
              <a:t>8</a:t>
            </a:fld>
            <a:endParaRPr lang="he-IL" altLang="he-IL">
              <a:latin typeface="Calibri" pitchFamily="34" charset="0"/>
            </a:endParaRPr>
          </a:p>
        </p:txBody>
      </p:sp>
    </p:spTree>
    <p:extLst>
      <p:ext uri="{BB962C8B-B14F-4D97-AF65-F5344CB8AC3E}">
        <p14:creationId xmlns:p14="http://schemas.microsoft.com/office/powerpoint/2010/main" val="5868647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xfrm>
            <a:off x="2925763" y="850900"/>
            <a:ext cx="4075112" cy="22923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he-IL" altLang="he-IL"/>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fld id="{BBDAB18F-0C34-47EB-B6FD-28981C2E7000}" type="slidenum">
              <a:rPr lang="he-IL" altLang="he-IL" smtClean="0">
                <a:latin typeface="Calibri" pitchFamily="34" charset="0"/>
              </a:rPr>
              <a:pPr/>
              <a:t>9</a:t>
            </a:fld>
            <a:endParaRPr lang="he-IL" altLang="he-IL">
              <a:latin typeface="Calibri" pitchFamily="34" charset="0"/>
            </a:endParaRPr>
          </a:p>
        </p:txBody>
      </p:sp>
    </p:spTree>
    <p:extLst>
      <p:ext uri="{BB962C8B-B14F-4D97-AF65-F5344CB8AC3E}">
        <p14:creationId xmlns:p14="http://schemas.microsoft.com/office/powerpoint/2010/main" val="36887019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xfrm>
            <a:off x="2925763" y="850900"/>
            <a:ext cx="4075112" cy="22923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he-IL" altLang="he-IL"/>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fld id="{BBDAB18F-0C34-47EB-B6FD-28981C2E7000}" type="slidenum">
              <a:rPr lang="he-IL" altLang="he-IL" smtClean="0">
                <a:latin typeface="Calibri" pitchFamily="34" charset="0"/>
              </a:rPr>
              <a:pPr/>
              <a:t>10</a:t>
            </a:fld>
            <a:endParaRPr lang="he-IL" altLang="he-IL">
              <a:latin typeface="Calibri" pitchFamily="34" charset="0"/>
            </a:endParaRPr>
          </a:p>
        </p:txBody>
      </p:sp>
    </p:spTree>
    <p:extLst>
      <p:ext uri="{BB962C8B-B14F-4D97-AF65-F5344CB8AC3E}">
        <p14:creationId xmlns:p14="http://schemas.microsoft.com/office/powerpoint/2010/main" val="15968929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914400" y="2130429"/>
            <a:ext cx="10363200" cy="1470025"/>
          </a:xfrm>
        </p:spPr>
        <p:txBody>
          <a:bodyPr/>
          <a:lstStyle/>
          <a:p>
            <a:r>
              <a:rPr lang="he-IL"/>
              <a:t>לחץ כדי לערוך סגנון כותרת של תבנית בסיס</a:t>
            </a:r>
          </a:p>
        </p:txBody>
      </p:sp>
      <p:sp>
        <p:nvSpPr>
          <p:cNvPr id="3" name="כותרת משנה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a:t>לחץ כדי לערוך סגנון כותרת משנה של תבנית בסיס</a:t>
            </a:r>
          </a:p>
        </p:txBody>
      </p:sp>
      <p:sp>
        <p:nvSpPr>
          <p:cNvPr id="4" name="מציין מיקום של תאריך 3"/>
          <p:cNvSpPr>
            <a:spLocks noGrp="1"/>
          </p:cNvSpPr>
          <p:nvPr>
            <p:ph type="dt" sz="half" idx="10"/>
          </p:nvPr>
        </p:nvSpPr>
        <p:spPr/>
        <p:txBody>
          <a:bodyPr/>
          <a:lstStyle/>
          <a:p>
            <a:fld id="{2753A024-5147-4709-BE9F-C10310B26543}" type="datetimeFigureOut">
              <a:rPr lang="he-IL" smtClean="0"/>
              <a:t>כ"ו/תשרי/תשפ"ה</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88F6E7D3-A6CB-4F78-AAAD-304C6210085F}" type="slidenum">
              <a:rPr lang="he-IL" smtClean="0"/>
              <a:t>‹#›</a:t>
            </a:fld>
            <a:endParaRPr lang="he-IL"/>
          </a:p>
        </p:txBody>
      </p:sp>
    </p:spTree>
    <p:extLst>
      <p:ext uri="{BB962C8B-B14F-4D97-AF65-F5344CB8AC3E}">
        <p14:creationId xmlns:p14="http://schemas.microsoft.com/office/powerpoint/2010/main" val="890493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2753A024-5147-4709-BE9F-C10310B26543}" type="datetimeFigureOut">
              <a:rPr lang="he-IL" smtClean="0"/>
              <a:t>כ"ו/תשרי/תשפ"ה</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88F6E7D3-A6CB-4F78-AAAD-304C6210085F}" type="slidenum">
              <a:rPr lang="he-IL" smtClean="0"/>
              <a:t>‹#›</a:t>
            </a:fld>
            <a:endParaRPr lang="he-IL"/>
          </a:p>
        </p:txBody>
      </p:sp>
    </p:spTree>
    <p:extLst>
      <p:ext uri="{BB962C8B-B14F-4D97-AF65-F5344CB8AC3E}">
        <p14:creationId xmlns:p14="http://schemas.microsoft.com/office/powerpoint/2010/main" val="559429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8839200" y="274642"/>
            <a:ext cx="2743200" cy="5851525"/>
          </a:xfrm>
        </p:spPr>
        <p:txBody>
          <a:bodyPr vert="eaVert"/>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a:xfrm>
            <a:off x="609600" y="274642"/>
            <a:ext cx="8026400" cy="5851525"/>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2753A024-5147-4709-BE9F-C10310B26543}" type="datetimeFigureOut">
              <a:rPr lang="he-IL" smtClean="0"/>
              <a:t>כ"ו/תשרי/תשפ"ה</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88F6E7D3-A6CB-4F78-AAAD-304C6210085F}" type="slidenum">
              <a:rPr lang="he-IL" smtClean="0"/>
              <a:t>‹#›</a:t>
            </a:fld>
            <a:endParaRPr lang="he-IL"/>
          </a:p>
        </p:txBody>
      </p:sp>
    </p:spTree>
    <p:extLst>
      <p:ext uri="{BB962C8B-B14F-4D97-AF65-F5344CB8AC3E}">
        <p14:creationId xmlns:p14="http://schemas.microsoft.com/office/powerpoint/2010/main" val="1945303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2753A024-5147-4709-BE9F-C10310B26543}" type="datetimeFigureOut">
              <a:rPr lang="he-IL" smtClean="0"/>
              <a:t>כ"ו/תשרי/תשפ"ה</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88F6E7D3-A6CB-4F78-AAAD-304C6210085F}" type="slidenum">
              <a:rPr lang="he-IL" smtClean="0"/>
              <a:t>‹#›</a:t>
            </a:fld>
            <a:endParaRPr lang="he-IL"/>
          </a:p>
        </p:txBody>
      </p:sp>
    </p:spTree>
    <p:extLst>
      <p:ext uri="{BB962C8B-B14F-4D97-AF65-F5344CB8AC3E}">
        <p14:creationId xmlns:p14="http://schemas.microsoft.com/office/powerpoint/2010/main" val="767813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963084" y="4406904"/>
            <a:ext cx="10363200" cy="1362075"/>
          </a:xfrm>
        </p:spPr>
        <p:txBody>
          <a:bodyPr anchor="t"/>
          <a:lstStyle>
            <a:lvl1pPr algn="r">
              <a:defRPr sz="4000" b="1" cap="all"/>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2753A024-5147-4709-BE9F-C10310B26543}" type="datetimeFigureOut">
              <a:rPr lang="he-IL" smtClean="0"/>
              <a:t>כ"ו/תשרי/תשפ"ה</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88F6E7D3-A6CB-4F78-AAAD-304C6210085F}" type="slidenum">
              <a:rPr lang="he-IL" smtClean="0"/>
              <a:t>‹#›</a:t>
            </a:fld>
            <a:endParaRPr lang="he-IL"/>
          </a:p>
        </p:txBody>
      </p:sp>
    </p:spTree>
    <p:extLst>
      <p:ext uri="{BB962C8B-B14F-4D97-AF65-F5344CB8AC3E}">
        <p14:creationId xmlns:p14="http://schemas.microsoft.com/office/powerpoint/2010/main" val="1360154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sz="half" idx="1"/>
          </p:nvPr>
        </p:nvSpPr>
        <p:spPr>
          <a:xfrm>
            <a:off x="609600" y="1600204"/>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p:cNvSpPr>
            <a:spLocks noGrp="1"/>
          </p:cNvSpPr>
          <p:nvPr>
            <p:ph sz="half" idx="2"/>
          </p:nvPr>
        </p:nvSpPr>
        <p:spPr>
          <a:xfrm>
            <a:off x="6197600" y="1600204"/>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של תאריך 4"/>
          <p:cNvSpPr>
            <a:spLocks noGrp="1"/>
          </p:cNvSpPr>
          <p:nvPr>
            <p:ph type="dt" sz="half" idx="10"/>
          </p:nvPr>
        </p:nvSpPr>
        <p:spPr/>
        <p:txBody>
          <a:bodyPr/>
          <a:lstStyle/>
          <a:p>
            <a:fld id="{2753A024-5147-4709-BE9F-C10310B26543}" type="datetimeFigureOut">
              <a:rPr lang="he-IL" smtClean="0"/>
              <a:t>כ"ו/תשרי/תשפ"ה</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88F6E7D3-A6CB-4F78-AAAD-304C6210085F}" type="slidenum">
              <a:rPr lang="he-IL" smtClean="0"/>
              <a:t>‹#›</a:t>
            </a:fld>
            <a:endParaRPr lang="he-IL"/>
          </a:p>
        </p:txBody>
      </p:sp>
    </p:spTree>
    <p:extLst>
      <p:ext uri="{BB962C8B-B14F-4D97-AF65-F5344CB8AC3E}">
        <p14:creationId xmlns:p14="http://schemas.microsoft.com/office/powerpoint/2010/main" val="1021134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מציין מיקום תוכן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טקסט 4"/>
          <p:cNvSpPr>
            <a:spLocks noGrp="1"/>
          </p:cNvSpPr>
          <p:nvPr>
            <p:ph type="body" sz="quarter" idx="3"/>
          </p:nvPr>
        </p:nvSpPr>
        <p:spPr>
          <a:xfrm>
            <a:off x="6193367" y="1535113"/>
            <a:ext cx="538903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מציין מיקום תוכן 5"/>
          <p:cNvSpPr>
            <a:spLocks noGrp="1"/>
          </p:cNvSpPr>
          <p:nvPr>
            <p:ph sz="quarter" idx="4"/>
          </p:nvPr>
        </p:nvSpPr>
        <p:spPr>
          <a:xfrm>
            <a:off x="6193367" y="2174875"/>
            <a:ext cx="538903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7" name="מציין מיקום של תאריך 6"/>
          <p:cNvSpPr>
            <a:spLocks noGrp="1"/>
          </p:cNvSpPr>
          <p:nvPr>
            <p:ph type="dt" sz="half" idx="10"/>
          </p:nvPr>
        </p:nvSpPr>
        <p:spPr/>
        <p:txBody>
          <a:bodyPr/>
          <a:lstStyle/>
          <a:p>
            <a:fld id="{2753A024-5147-4709-BE9F-C10310B26543}" type="datetimeFigureOut">
              <a:rPr lang="he-IL" smtClean="0"/>
              <a:t>כ"ו/תשרי/תשפ"ה</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88F6E7D3-A6CB-4F78-AAAD-304C6210085F}" type="slidenum">
              <a:rPr lang="he-IL" smtClean="0"/>
              <a:t>‹#›</a:t>
            </a:fld>
            <a:endParaRPr lang="he-IL"/>
          </a:p>
        </p:txBody>
      </p:sp>
    </p:spTree>
    <p:extLst>
      <p:ext uri="{BB962C8B-B14F-4D97-AF65-F5344CB8AC3E}">
        <p14:creationId xmlns:p14="http://schemas.microsoft.com/office/powerpoint/2010/main" val="1553554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p:cNvSpPr>
            <a:spLocks noGrp="1"/>
          </p:cNvSpPr>
          <p:nvPr>
            <p:ph type="dt" sz="half" idx="10"/>
          </p:nvPr>
        </p:nvSpPr>
        <p:spPr/>
        <p:txBody>
          <a:bodyPr/>
          <a:lstStyle/>
          <a:p>
            <a:fld id="{2753A024-5147-4709-BE9F-C10310B26543}" type="datetimeFigureOut">
              <a:rPr lang="he-IL" smtClean="0"/>
              <a:t>כ"ו/תשרי/תשפ"ה</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88F6E7D3-A6CB-4F78-AAAD-304C6210085F}" type="slidenum">
              <a:rPr lang="he-IL" smtClean="0"/>
              <a:t>‹#›</a:t>
            </a:fld>
            <a:endParaRPr lang="he-IL"/>
          </a:p>
        </p:txBody>
      </p:sp>
    </p:spTree>
    <p:extLst>
      <p:ext uri="{BB962C8B-B14F-4D97-AF65-F5344CB8AC3E}">
        <p14:creationId xmlns:p14="http://schemas.microsoft.com/office/powerpoint/2010/main" val="17570934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2753A024-5147-4709-BE9F-C10310B26543}" type="datetimeFigureOut">
              <a:rPr lang="he-IL" smtClean="0"/>
              <a:t>כ"ו/תשרי/תשפ"ה</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88F6E7D3-A6CB-4F78-AAAD-304C6210085F}" type="slidenum">
              <a:rPr lang="he-IL" smtClean="0"/>
              <a:t>‹#›</a:t>
            </a:fld>
            <a:endParaRPr lang="he-IL"/>
          </a:p>
        </p:txBody>
      </p:sp>
    </p:spTree>
    <p:extLst>
      <p:ext uri="{BB962C8B-B14F-4D97-AF65-F5344CB8AC3E}">
        <p14:creationId xmlns:p14="http://schemas.microsoft.com/office/powerpoint/2010/main" val="4267193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609600" y="273050"/>
            <a:ext cx="4011084" cy="1162050"/>
          </a:xfrm>
        </p:spPr>
        <p:txBody>
          <a:bodyPr anchor="b"/>
          <a:lstStyle>
            <a:lvl1pPr algn="r">
              <a:defRPr sz="2000" b="1"/>
            </a:lvl1pPr>
          </a:lstStyle>
          <a:p>
            <a:r>
              <a:rPr lang="he-IL"/>
              <a:t>לחץ כדי לערוך סגנון כותרת של תבנית בסיס</a:t>
            </a:r>
          </a:p>
        </p:txBody>
      </p:sp>
      <p:sp>
        <p:nvSpPr>
          <p:cNvPr id="3" name="מציין מיקום תוכן 2"/>
          <p:cNvSpPr>
            <a:spLocks noGrp="1"/>
          </p:cNvSpPr>
          <p:nvPr>
            <p:ph idx="1"/>
          </p:nvPr>
        </p:nvSpPr>
        <p:spPr>
          <a:xfrm>
            <a:off x="4766734" y="273054"/>
            <a:ext cx="681566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טקסט 3"/>
          <p:cNvSpPr>
            <a:spLocks noGrp="1"/>
          </p:cNvSpPr>
          <p:nvPr>
            <p:ph type="body" sz="half" idx="2"/>
          </p:nvPr>
        </p:nvSpPr>
        <p:spPr>
          <a:xfrm>
            <a:off x="609600"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2753A024-5147-4709-BE9F-C10310B26543}" type="datetimeFigureOut">
              <a:rPr lang="he-IL" smtClean="0"/>
              <a:t>כ"ו/תשרי/תשפ"ה</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88F6E7D3-A6CB-4F78-AAAD-304C6210085F}" type="slidenum">
              <a:rPr lang="he-IL" smtClean="0"/>
              <a:t>‹#›</a:t>
            </a:fld>
            <a:endParaRPr lang="he-IL"/>
          </a:p>
        </p:txBody>
      </p:sp>
    </p:spTree>
    <p:extLst>
      <p:ext uri="{BB962C8B-B14F-4D97-AF65-F5344CB8AC3E}">
        <p14:creationId xmlns:p14="http://schemas.microsoft.com/office/powerpoint/2010/main" val="8321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2389717" y="4800600"/>
            <a:ext cx="7315200" cy="566738"/>
          </a:xfrm>
        </p:spPr>
        <p:txBody>
          <a:bodyPr anchor="b"/>
          <a:lstStyle>
            <a:lvl1pPr algn="r">
              <a:defRPr sz="2000" b="1"/>
            </a:lvl1pPr>
          </a:lstStyle>
          <a:p>
            <a:r>
              <a:rPr lang="he-IL"/>
              <a:t>לחץ כדי לערוך סגנון כותרת של תבנית בסיס</a:t>
            </a:r>
          </a:p>
        </p:txBody>
      </p:sp>
      <p:sp>
        <p:nvSpPr>
          <p:cNvPr id="3" name="מציין מיקום של תמונה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2753A024-5147-4709-BE9F-C10310B26543}" type="datetimeFigureOut">
              <a:rPr lang="he-IL" smtClean="0"/>
              <a:t>כ"ו/תשרי/תשפ"ה</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88F6E7D3-A6CB-4F78-AAAD-304C6210085F}" type="slidenum">
              <a:rPr lang="he-IL" smtClean="0"/>
              <a:t>‹#›</a:t>
            </a:fld>
            <a:endParaRPr lang="he-IL"/>
          </a:p>
        </p:txBody>
      </p:sp>
    </p:spTree>
    <p:extLst>
      <p:ext uri="{BB962C8B-B14F-4D97-AF65-F5344CB8AC3E}">
        <p14:creationId xmlns:p14="http://schemas.microsoft.com/office/powerpoint/2010/main" val="3771746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609600" y="274638"/>
            <a:ext cx="10972800" cy="114300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609600" y="1600204"/>
            <a:ext cx="10972800" cy="4525963"/>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2"/>
          </p:nvPr>
        </p:nvSpPr>
        <p:spPr>
          <a:xfrm>
            <a:off x="8737600" y="6356354"/>
            <a:ext cx="28448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2753A024-5147-4709-BE9F-C10310B26543}" type="datetimeFigureOut">
              <a:rPr lang="he-IL" smtClean="0"/>
              <a:t>כ"ו/תשרי/תשפ"ה</a:t>
            </a:fld>
            <a:endParaRPr lang="he-IL"/>
          </a:p>
        </p:txBody>
      </p:sp>
      <p:sp>
        <p:nvSpPr>
          <p:cNvPr id="5" name="מציין מיקום של כותרת תחתונה 4"/>
          <p:cNvSpPr>
            <a:spLocks noGrp="1"/>
          </p:cNvSpPr>
          <p:nvPr>
            <p:ph type="ftr" sz="quarter" idx="3"/>
          </p:nvPr>
        </p:nvSpPr>
        <p:spPr>
          <a:xfrm>
            <a:off x="4165600" y="6356354"/>
            <a:ext cx="3860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609600" y="6356354"/>
            <a:ext cx="28448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8F6E7D3-A6CB-4F78-AAAD-304C6210085F}" type="slidenum">
              <a:rPr lang="he-IL" smtClean="0"/>
              <a:t>‹#›</a:t>
            </a:fld>
            <a:endParaRPr lang="he-IL"/>
          </a:p>
        </p:txBody>
      </p:sp>
    </p:spTree>
    <p:extLst>
      <p:ext uri="{BB962C8B-B14F-4D97-AF65-F5344CB8AC3E}">
        <p14:creationId xmlns:p14="http://schemas.microsoft.com/office/powerpoint/2010/main" val="421310475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5.png"/><Relationship Id="rId7" Type="http://schemas.openxmlformats.org/officeDocument/2006/relationships/image" Target="../media/image16.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image" Target="../media/image18.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hyperlink" Target="https://www.oecd.org/industry/ind/steel-market-developments-Q2-2019.pdf"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6.png"/><Relationship Id="rId4" Type="http://schemas.openxmlformats.org/officeDocument/2006/relationships/hyperlink" Target="https://www.oecd.org/industry/ind/steel-market-developments-Q2-2019.pdf"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8.png"/><Relationship Id="rId4" Type="http://schemas.openxmlformats.org/officeDocument/2006/relationships/hyperlink" Target="https://www.oecd.org/industry/ind/steel-market-developments-Q2-2019.pdf"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9.png"/><Relationship Id="rId4" Type="http://schemas.openxmlformats.org/officeDocument/2006/relationships/hyperlink" Target="https://www.oecd.org/industry/ind/steel-market-developments-Q2-2019.pdf"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hyperlink" Target="https://www.oecd.org/industry/ind/steel-market-developments-Q2-2019.pdf" TargetMode="Externa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12.png"/><Relationship Id="rId4" Type="http://schemas.openxmlformats.org/officeDocument/2006/relationships/hyperlink" Target="https://www.oecd.org/industry/ind/steel-market-developments-Q2-2019.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תמונה 4">
            <a:extLst>
              <a:ext uri="{FF2B5EF4-FFF2-40B4-BE49-F238E27FC236}">
                <a16:creationId xmlns:a16="http://schemas.microsoft.com/office/drawing/2014/main" id="{79673099-36F0-4D88-A6DB-D2AB176D9C8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2" y="0"/>
            <a:ext cx="12242208" cy="6858000"/>
          </a:xfrm>
          <a:prstGeom prst="rect">
            <a:avLst/>
          </a:prstGeom>
        </p:spPr>
      </p:pic>
      <p:sp>
        <p:nvSpPr>
          <p:cNvPr id="2" name="מלבן 1"/>
          <p:cNvSpPr/>
          <p:nvPr/>
        </p:nvSpPr>
        <p:spPr>
          <a:xfrm>
            <a:off x="1185672" y="1818394"/>
            <a:ext cx="9820656" cy="1661993"/>
          </a:xfrm>
          <a:prstGeom prst="rect">
            <a:avLst/>
          </a:prstGeom>
        </p:spPr>
        <p:txBody>
          <a:bodyPr wrap="square">
            <a:spAutoFit/>
          </a:bodyPr>
          <a:lstStyle/>
          <a:p>
            <a:pPr algn="ctr"/>
            <a:r>
              <a:rPr lang="he-IL" sz="6600" b="1" dirty="0">
                <a:solidFill>
                  <a:srgbClr val="002060"/>
                </a:solidFill>
                <a:latin typeface="Calibri" panose="020F0502020204030204" pitchFamily="34" charset="0"/>
                <a:ea typeface="Tahoma" panose="020B0604030504040204" pitchFamily="34" charset="0"/>
                <a:cs typeface="Calibri" panose="020F0502020204030204" pitchFamily="34" charset="0"/>
              </a:rPr>
              <a:t>פעילות ענף הבניה</a:t>
            </a:r>
          </a:p>
          <a:p>
            <a:pPr algn="ctr"/>
            <a:r>
              <a:rPr lang="he-IL" sz="3600" b="1" dirty="0">
                <a:solidFill>
                  <a:srgbClr val="002060"/>
                </a:solidFill>
                <a:latin typeface="Calibri" panose="020F0502020204030204" pitchFamily="34" charset="0"/>
                <a:ea typeface="Tahoma" panose="020B0604030504040204" pitchFamily="34" charset="0"/>
                <a:cs typeface="Calibri" panose="020F0502020204030204" pitchFamily="34" charset="0"/>
              </a:rPr>
              <a:t>תחזית 2024 - 2025</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8085" y="433056"/>
            <a:ext cx="923430" cy="1516394"/>
          </a:xfrm>
          <a:prstGeom prst="rect">
            <a:avLst/>
          </a:prstGeom>
        </p:spPr>
      </p:pic>
      <p:sp>
        <p:nvSpPr>
          <p:cNvPr id="9" name="מלבן 8">
            <a:extLst>
              <a:ext uri="{FF2B5EF4-FFF2-40B4-BE49-F238E27FC236}">
                <a16:creationId xmlns:a16="http://schemas.microsoft.com/office/drawing/2014/main" id="{5A0CFDBB-B5BC-4A13-A98F-C97DCCEC274E}"/>
              </a:ext>
            </a:extLst>
          </p:cNvPr>
          <p:cNvSpPr/>
          <p:nvPr/>
        </p:nvSpPr>
        <p:spPr>
          <a:xfrm>
            <a:off x="5369679" y="6355834"/>
            <a:ext cx="1452642" cy="369332"/>
          </a:xfrm>
          <a:prstGeom prst="rect">
            <a:avLst/>
          </a:prstGeom>
        </p:spPr>
        <p:txBody>
          <a:bodyPr wrap="none">
            <a:spAutoFit/>
          </a:bodyPr>
          <a:lstStyle/>
          <a:p>
            <a:pPr algn="ctr"/>
            <a:r>
              <a:rPr lang="he-IL" b="1" dirty="0">
                <a:solidFill>
                  <a:schemeClr val="bg1"/>
                </a:solidFill>
                <a:latin typeface="Calibri" panose="020F0502020204030204" pitchFamily="34" charset="0"/>
                <a:ea typeface="Tahoma" panose="020B0604030504040204" pitchFamily="34" charset="0"/>
                <a:cs typeface="Calibri" panose="020F0502020204030204" pitchFamily="34" charset="0"/>
              </a:rPr>
              <a:t>ספטמבר 2024</a:t>
            </a:r>
          </a:p>
        </p:txBody>
      </p:sp>
    </p:spTree>
    <p:extLst>
      <p:ext uri="{BB962C8B-B14F-4D97-AF65-F5344CB8AC3E}">
        <p14:creationId xmlns:p14="http://schemas.microsoft.com/office/powerpoint/2010/main" val="42275572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A289649-7B20-7288-392A-1D58E4E9F6CC}"/>
              </a:ext>
            </a:extLst>
          </p:cNvPr>
          <p:cNvSpPr txBox="1">
            <a:spLocks/>
          </p:cNvSpPr>
          <p:nvPr/>
        </p:nvSpPr>
        <p:spPr>
          <a:xfrm>
            <a:off x="319489" y="203449"/>
            <a:ext cx="11587376" cy="620712"/>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algn="r">
              <a:defRPr/>
            </a:pPr>
            <a:r>
              <a:rPr lang="he-IL" sz="3600" b="1" dirty="0">
                <a:solidFill>
                  <a:schemeClr val="tx2"/>
                </a:solidFill>
                <a:latin typeface="Calibri" panose="020F0502020204030204" pitchFamily="34" charset="0"/>
                <a:cs typeface="Calibri" panose="020F0502020204030204" pitchFamily="34" charset="0"/>
              </a:rPr>
              <a:t>משמעות מבצע הבאת 58,000 עובדים זרים במהלך שנת 2025</a:t>
            </a:r>
          </a:p>
        </p:txBody>
      </p:sp>
      <p:pic>
        <p:nvPicPr>
          <p:cNvPr id="8" name="Picture 7">
            <a:extLst>
              <a:ext uri="{FF2B5EF4-FFF2-40B4-BE49-F238E27FC236}">
                <a16:creationId xmlns:a16="http://schemas.microsoft.com/office/drawing/2014/main" id="{FC3B7329-A395-875C-0C95-E5E16FD9CFA4}"/>
              </a:ext>
            </a:extLst>
          </p:cNvPr>
          <p:cNvPicPr>
            <a:picLocks noChangeAspect="1"/>
          </p:cNvPicPr>
          <p:nvPr/>
        </p:nvPicPr>
        <p:blipFill>
          <a:blip r:embed="rId3"/>
          <a:stretch>
            <a:fillRect/>
          </a:stretch>
        </p:blipFill>
        <p:spPr>
          <a:xfrm>
            <a:off x="0" y="6071996"/>
            <a:ext cx="486024" cy="743002"/>
          </a:xfrm>
          <a:prstGeom prst="rect">
            <a:avLst/>
          </a:prstGeom>
        </p:spPr>
      </p:pic>
      <p:sp>
        <p:nvSpPr>
          <p:cNvPr id="5" name="TextBox 4">
            <a:extLst>
              <a:ext uri="{FF2B5EF4-FFF2-40B4-BE49-F238E27FC236}">
                <a16:creationId xmlns:a16="http://schemas.microsoft.com/office/drawing/2014/main" id="{CAEDABCA-B4A5-BDB9-C5FF-3A56038E5541}"/>
              </a:ext>
            </a:extLst>
          </p:cNvPr>
          <p:cNvSpPr txBox="1"/>
          <p:nvPr/>
        </p:nvSpPr>
        <p:spPr>
          <a:xfrm>
            <a:off x="508000" y="964432"/>
            <a:ext cx="11398865" cy="4120039"/>
          </a:xfrm>
          <a:prstGeom prst="rect">
            <a:avLst/>
          </a:prstGeom>
          <a:noFill/>
        </p:spPr>
        <p:txBody>
          <a:bodyPr wrap="square">
            <a:spAutoFit/>
          </a:bodyPr>
          <a:lstStyle/>
          <a:p>
            <a:pPr marL="342900" lvl="0" indent="-342900" algn="just" rtl="1">
              <a:lnSpc>
                <a:spcPct val="107000"/>
              </a:lnSpc>
              <a:spcBef>
                <a:spcPts val="600"/>
              </a:spcBef>
              <a:spcAft>
                <a:spcPts val="600"/>
              </a:spcAft>
              <a:buFont typeface="Symbol" panose="05050102010706020507" pitchFamily="18" charset="2"/>
              <a:buChar char=""/>
            </a:pPr>
            <a:r>
              <a:rPr lang="he-IL" sz="1800" kern="1200" dirty="0">
                <a:solidFill>
                  <a:srgbClr val="44546A"/>
                </a:solidFill>
                <a:effectLst/>
                <a:latin typeface="Calibri" panose="020F0502020204030204" pitchFamily="34" charset="0"/>
                <a:ea typeface="Calibri" panose="020F0502020204030204" pitchFamily="34" charset="0"/>
                <a:cs typeface="Calibri" panose="020F0502020204030204" pitchFamily="34" charset="0"/>
              </a:rPr>
              <a:t>עליה של 24%  מתשומות </a:t>
            </a:r>
            <a:r>
              <a:rPr lang="he-IL" dirty="0">
                <a:solidFill>
                  <a:srgbClr val="44546A"/>
                </a:solidFill>
                <a:latin typeface="Calibri" panose="020F0502020204030204" pitchFamily="34" charset="0"/>
                <a:ea typeface="Calibri" panose="020F0502020204030204" pitchFamily="34" charset="0"/>
                <a:cs typeface="Calibri" panose="020F0502020204030204" pitchFamily="34" charset="0"/>
              </a:rPr>
              <a:t>של 572 מ'  שעות עבודה בשנה טרם המלחמה לכ-710 מ' שעות עבודה  </a:t>
            </a:r>
          </a:p>
          <a:p>
            <a:pPr marL="342900" lvl="0" indent="-342900" algn="just" rtl="1">
              <a:lnSpc>
                <a:spcPct val="107000"/>
              </a:lnSpc>
              <a:spcBef>
                <a:spcPts val="600"/>
              </a:spcBef>
              <a:spcAft>
                <a:spcPts val="600"/>
              </a:spcAft>
              <a:buFont typeface="Symbol" panose="05050102010706020507" pitchFamily="18" charset="2"/>
              <a:buChar char=""/>
            </a:pPr>
            <a:r>
              <a:rPr lang="he-IL" sz="1800" kern="1200" dirty="0">
                <a:solidFill>
                  <a:srgbClr val="44546A"/>
                </a:solidFill>
                <a:effectLst/>
                <a:latin typeface="Calibri" panose="020F0502020204030204" pitchFamily="34" charset="0"/>
                <a:ea typeface="Calibri" panose="020F0502020204030204" pitchFamily="34" charset="0"/>
                <a:cs typeface="Calibri" panose="020F0502020204030204" pitchFamily="34" charset="0"/>
              </a:rPr>
              <a:t>מאפשר 74,000 התחלות בניה ו-71,000 גמר בניה בשנת 2025 – יותר מתוספת משקי הבית</a:t>
            </a:r>
          </a:p>
          <a:p>
            <a:pPr marL="342900" lvl="0" indent="-342900" algn="just" rtl="1">
              <a:lnSpc>
                <a:spcPct val="107000"/>
              </a:lnSpc>
              <a:spcBef>
                <a:spcPts val="600"/>
              </a:spcBef>
              <a:spcAft>
                <a:spcPts val="600"/>
              </a:spcAft>
              <a:buFont typeface="Symbol" panose="05050102010706020507" pitchFamily="18" charset="2"/>
              <a:buChar char=""/>
            </a:pPr>
            <a:r>
              <a:rPr lang="he-IL" dirty="0">
                <a:solidFill>
                  <a:srgbClr val="44546A"/>
                </a:solidFill>
                <a:latin typeface="Calibri" panose="020F0502020204030204" pitchFamily="34" charset="0"/>
                <a:ea typeface="Calibri" panose="020F0502020204030204" pitchFamily="34" charset="0"/>
                <a:cs typeface="Calibri" panose="020F0502020204030204" pitchFamily="34" charset="0"/>
              </a:rPr>
              <a:t>עצירת מגמת העלייה בזמני הבניה לדירה באמצע 2025 וירידה של 1.5 חודשים בסוף 2025 לעומת התחזית שהוצגה כאן</a:t>
            </a:r>
            <a:endParaRPr lang="he-IL" sz="1800" kern="1200" dirty="0">
              <a:solidFill>
                <a:srgbClr val="44546A"/>
              </a:solidFill>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just" rtl="1">
              <a:lnSpc>
                <a:spcPct val="107000"/>
              </a:lnSpc>
              <a:spcBef>
                <a:spcPts val="600"/>
              </a:spcBef>
              <a:spcAft>
                <a:spcPts val="600"/>
              </a:spcAft>
              <a:buFont typeface="Symbol" panose="05050102010706020507" pitchFamily="18" charset="2"/>
              <a:buChar char=""/>
            </a:pPr>
            <a:r>
              <a:rPr lang="he-IL" dirty="0">
                <a:solidFill>
                  <a:srgbClr val="44546A"/>
                </a:solidFill>
                <a:latin typeface="Calibri" panose="020F0502020204030204" pitchFamily="34" charset="0"/>
                <a:ea typeface="Calibri" panose="020F0502020204030204" pitchFamily="34" charset="0"/>
                <a:cs typeface="Calibri" panose="020F0502020204030204" pitchFamily="34" charset="0"/>
              </a:rPr>
              <a:t>סגירת כל גירעון השקעות הבניה אל מול המגמה טרם המלחמה - עד סוף 2025. המשמעות : החזרת 57 מיליארדי ₪ בהשקעות (3% תוצר) וכן 8 מיליארדי ₪ בתקבולי מע"מ למדינה לעומת התחזית. </a:t>
            </a:r>
          </a:p>
          <a:p>
            <a:pPr marL="342900" lvl="0" indent="-342900" algn="just" rtl="1">
              <a:lnSpc>
                <a:spcPct val="107000"/>
              </a:lnSpc>
              <a:spcBef>
                <a:spcPts val="600"/>
              </a:spcBef>
              <a:spcAft>
                <a:spcPts val="600"/>
              </a:spcAft>
              <a:buFont typeface="Symbol" panose="05050102010706020507" pitchFamily="18" charset="2"/>
              <a:buChar char=""/>
            </a:pPr>
            <a:r>
              <a:rPr lang="he-IL" sz="1800" kern="1200" dirty="0">
                <a:solidFill>
                  <a:srgbClr val="44546A"/>
                </a:solidFill>
                <a:effectLst/>
                <a:latin typeface="Calibri" panose="020F0502020204030204" pitchFamily="34" charset="0"/>
                <a:ea typeface="Calibri" panose="020F0502020204030204" pitchFamily="34" charset="0"/>
                <a:cs typeface="Calibri" panose="020F0502020204030204" pitchFamily="34" charset="0"/>
              </a:rPr>
              <a:t>מתאפשרת חזרה למגמת צמיחה בהשקעה בתשתיות אל מול הקפאון ששרר גם בשנתיים טרם המלחמה. תלוי גם בהגברת קצב המכרזים והעדפת מסלולי </a:t>
            </a:r>
            <a:r>
              <a:rPr lang="en-US" sz="1800" kern="1200" dirty="0">
                <a:solidFill>
                  <a:srgbClr val="44546A"/>
                </a:solidFill>
                <a:effectLst/>
                <a:latin typeface="Calibri" panose="020F0502020204030204" pitchFamily="34" charset="0"/>
                <a:ea typeface="Calibri" panose="020F0502020204030204" pitchFamily="34" charset="0"/>
                <a:cs typeface="Calibri" panose="020F0502020204030204" pitchFamily="34" charset="0"/>
              </a:rPr>
              <a:t>BOT</a:t>
            </a:r>
            <a:r>
              <a:rPr lang="he-IL" sz="1800" kern="1200" dirty="0">
                <a:solidFill>
                  <a:srgbClr val="44546A"/>
                </a:solidFill>
                <a:effectLst/>
                <a:latin typeface="Calibri" panose="020F0502020204030204" pitchFamily="34" charset="0"/>
                <a:ea typeface="Calibri" panose="020F0502020204030204" pitchFamily="34" charset="0"/>
                <a:cs typeface="Calibri" panose="020F0502020204030204" pitchFamily="34" charset="0"/>
              </a:rPr>
              <a:t>.</a:t>
            </a:r>
          </a:p>
          <a:p>
            <a:pPr marL="342900" indent="-342900" algn="just" rtl="1">
              <a:lnSpc>
                <a:spcPct val="107000"/>
              </a:lnSpc>
              <a:spcBef>
                <a:spcPts val="600"/>
              </a:spcBef>
              <a:spcAft>
                <a:spcPts val="600"/>
              </a:spcAft>
              <a:buFont typeface="Symbol" panose="05050102010706020507" pitchFamily="18" charset="2"/>
              <a:buChar char=""/>
            </a:pPr>
            <a:r>
              <a:rPr lang="he-IL" sz="1800" kern="1200" dirty="0">
                <a:solidFill>
                  <a:srgbClr val="44546A"/>
                </a:solidFill>
                <a:effectLst/>
                <a:latin typeface="Calibri" panose="020F0502020204030204" pitchFamily="34" charset="0"/>
                <a:ea typeface="Calibri" panose="020F0502020204030204" pitchFamily="34" charset="0"/>
                <a:cs typeface="Calibri" panose="020F0502020204030204" pitchFamily="34" charset="0"/>
              </a:rPr>
              <a:t>תוספת של כ-20,000 עובדים ישראלים לענף בעבודת משלימות</a:t>
            </a:r>
          </a:p>
          <a:p>
            <a:pPr marL="342900" lvl="0" indent="-342900" algn="just" rtl="1">
              <a:lnSpc>
                <a:spcPct val="107000"/>
              </a:lnSpc>
              <a:spcBef>
                <a:spcPts val="600"/>
              </a:spcBef>
              <a:spcAft>
                <a:spcPts val="600"/>
              </a:spcAft>
              <a:buFont typeface="Symbol" panose="05050102010706020507" pitchFamily="18" charset="2"/>
              <a:buChar char=""/>
            </a:pPr>
            <a:endParaRPr lang="he-IL" sz="1800" kern="1200" dirty="0">
              <a:solidFill>
                <a:srgbClr val="44546A"/>
              </a:solidFill>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just" rtl="1">
              <a:lnSpc>
                <a:spcPct val="107000"/>
              </a:lnSpc>
              <a:spcBef>
                <a:spcPts val="600"/>
              </a:spcBef>
              <a:spcAft>
                <a:spcPts val="600"/>
              </a:spcAft>
              <a:buFont typeface="Symbol" panose="05050102010706020507" pitchFamily="18" charset="2"/>
              <a:buChar char=""/>
            </a:pPr>
            <a:endParaRPr lang="he-IL" sz="1800" kern="1200" dirty="0">
              <a:solidFill>
                <a:srgbClr val="44546A"/>
              </a:solidFill>
              <a:effectLst/>
              <a:latin typeface="Calibri" panose="020F0502020204030204" pitchFamily="34" charset="0"/>
              <a:ea typeface="Calibri" panose="020F0502020204030204" pitchFamily="34" charset="0"/>
              <a:cs typeface="Calibri" panose="020F0502020204030204" pitchFamily="34" charset="0"/>
            </a:endParaRPr>
          </a:p>
        </p:txBody>
      </p:sp>
      <p:pic>
        <p:nvPicPr>
          <p:cNvPr id="1026" name="Picture 2" descr="Calendar - Free construction and tools icons">
            <a:extLst>
              <a:ext uri="{FF2B5EF4-FFF2-40B4-BE49-F238E27FC236}">
                <a16:creationId xmlns:a16="http://schemas.microsoft.com/office/drawing/2014/main" id="{4E7ADC16-C7BD-FB63-CDF8-6A374FA0314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86212" y="4589711"/>
            <a:ext cx="1094715" cy="109471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a:extLst>
              <a:ext uri="{FF2B5EF4-FFF2-40B4-BE49-F238E27FC236}">
                <a16:creationId xmlns:a16="http://schemas.microsoft.com/office/drawing/2014/main" id="{BB052808-EDBD-47D5-94FD-DC26A624DBC1}"/>
              </a:ext>
            </a:extLst>
          </p:cNvPr>
          <p:cNvPicPr>
            <a:picLocks noChangeAspect="1"/>
          </p:cNvPicPr>
          <p:nvPr/>
        </p:nvPicPr>
        <p:blipFill>
          <a:blip r:embed="rId5"/>
          <a:stretch>
            <a:fillRect/>
          </a:stretch>
        </p:blipFill>
        <p:spPr>
          <a:xfrm>
            <a:off x="4575188" y="4469191"/>
            <a:ext cx="1424441" cy="1259710"/>
          </a:xfrm>
          <a:prstGeom prst="rect">
            <a:avLst/>
          </a:prstGeom>
        </p:spPr>
      </p:pic>
      <p:pic>
        <p:nvPicPr>
          <p:cNvPr id="12" name="Picture 11">
            <a:extLst>
              <a:ext uri="{FF2B5EF4-FFF2-40B4-BE49-F238E27FC236}">
                <a16:creationId xmlns:a16="http://schemas.microsoft.com/office/drawing/2014/main" id="{3FC7587D-28B0-F56E-56D7-13D6606492EF}"/>
              </a:ext>
            </a:extLst>
          </p:cNvPr>
          <p:cNvPicPr>
            <a:picLocks noChangeAspect="1"/>
          </p:cNvPicPr>
          <p:nvPr/>
        </p:nvPicPr>
        <p:blipFill>
          <a:blip r:embed="rId6"/>
          <a:stretch>
            <a:fillRect/>
          </a:stretch>
        </p:blipFill>
        <p:spPr>
          <a:xfrm>
            <a:off x="10306173" y="4727212"/>
            <a:ext cx="975445" cy="891617"/>
          </a:xfrm>
          <a:prstGeom prst="rect">
            <a:avLst/>
          </a:prstGeom>
        </p:spPr>
      </p:pic>
      <p:pic>
        <p:nvPicPr>
          <p:cNvPr id="14" name="Picture 13">
            <a:extLst>
              <a:ext uri="{FF2B5EF4-FFF2-40B4-BE49-F238E27FC236}">
                <a16:creationId xmlns:a16="http://schemas.microsoft.com/office/drawing/2014/main" id="{4E7DCCED-9414-A2F6-E844-77983134EA0E}"/>
              </a:ext>
            </a:extLst>
          </p:cNvPr>
          <p:cNvPicPr>
            <a:picLocks noChangeAspect="1"/>
          </p:cNvPicPr>
          <p:nvPr/>
        </p:nvPicPr>
        <p:blipFill>
          <a:blip r:embed="rId7"/>
          <a:stretch>
            <a:fillRect/>
          </a:stretch>
        </p:blipFill>
        <p:spPr>
          <a:xfrm>
            <a:off x="6701121" y="4609630"/>
            <a:ext cx="1216002" cy="1009199"/>
          </a:xfrm>
          <a:prstGeom prst="rect">
            <a:avLst/>
          </a:prstGeom>
        </p:spPr>
      </p:pic>
      <p:pic>
        <p:nvPicPr>
          <p:cNvPr id="16" name="Picture 15">
            <a:extLst>
              <a:ext uri="{FF2B5EF4-FFF2-40B4-BE49-F238E27FC236}">
                <a16:creationId xmlns:a16="http://schemas.microsoft.com/office/drawing/2014/main" id="{CF679E61-3CC7-CA6D-90C1-AE861711A4A5}"/>
              </a:ext>
            </a:extLst>
          </p:cNvPr>
          <p:cNvPicPr>
            <a:picLocks noChangeAspect="1"/>
          </p:cNvPicPr>
          <p:nvPr/>
        </p:nvPicPr>
        <p:blipFill>
          <a:blip r:embed="rId8"/>
          <a:stretch>
            <a:fillRect/>
          </a:stretch>
        </p:blipFill>
        <p:spPr>
          <a:xfrm>
            <a:off x="2612910" y="4549659"/>
            <a:ext cx="1304330" cy="1134767"/>
          </a:xfrm>
          <a:prstGeom prst="rect">
            <a:avLst/>
          </a:prstGeom>
        </p:spPr>
      </p:pic>
      <p:pic>
        <p:nvPicPr>
          <p:cNvPr id="18" name="Picture 17" descr="A graph with a coin and a dollar sign&#10;&#10;Description automatically generated">
            <a:extLst>
              <a:ext uri="{FF2B5EF4-FFF2-40B4-BE49-F238E27FC236}">
                <a16:creationId xmlns:a16="http://schemas.microsoft.com/office/drawing/2014/main" id="{4054385A-FB1C-BB17-DAA3-409B0881C94B}"/>
              </a:ext>
            </a:extLst>
          </p:cNvPr>
          <p:cNvPicPr>
            <a:picLocks noChangeAspect="1"/>
          </p:cNvPicPr>
          <p:nvPr/>
        </p:nvPicPr>
        <p:blipFill>
          <a:blip r:embed="rId9" cstate="print">
            <a:biLevel thresh="75000"/>
            <a:extLst>
              <a:ext uri="{28A0092B-C50C-407E-A947-70E740481C1C}">
                <a14:useLocalDpi xmlns:a14="http://schemas.microsoft.com/office/drawing/2010/main" val="0"/>
              </a:ext>
            </a:extLst>
          </a:blip>
          <a:stretch>
            <a:fillRect/>
          </a:stretch>
        </p:blipFill>
        <p:spPr>
          <a:xfrm>
            <a:off x="840455" y="4521766"/>
            <a:ext cx="1241461" cy="1051295"/>
          </a:xfrm>
          <a:prstGeom prst="rect">
            <a:avLst/>
          </a:prstGeom>
        </p:spPr>
      </p:pic>
      <p:sp>
        <p:nvSpPr>
          <p:cNvPr id="19" name="TextBox 18">
            <a:extLst>
              <a:ext uri="{FF2B5EF4-FFF2-40B4-BE49-F238E27FC236}">
                <a16:creationId xmlns:a16="http://schemas.microsoft.com/office/drawing/2014/main" id="{B79FCE6A-71B4-FAAE-DE3B-68A93FF6C9C4}"/>
              </a:ext>
            </a:extLst>
          </p:cNvPr>
          <p:cNvSpPr txBox="1"/>
          <p:nvPr/>
        </p:nvSpPr>
        <p:spPr>
          <a:xfrm>
            <a:off x="10181370" y="5728901"/>
            <a:ext cx="1424441" cy="523220"/>
          </a:xfrm>
          <a:prstGeom prst="rect">
            <a:avLst/>
          </a:prstGeom>
          <a:noFill/>
        </p:spPr>
        <p:txBody>
          <a:bodyPr wrap="square" rtlCol="1">
            <a:spAutoFit/>
          </a:bodyPr>
          <a:lstStyle/>
          <a:p>
            <a:pPr algn="ctr"/>
            <a:r>
              <a:rPr lang="he-IL" sz="1400" dirty="0">
                <a:solidFill>
                  <a:srgbClr val="44546A"/>
                </a:solidFill>
                <a:latin typeface="Calibri" panose="020F0502020204030204" pitchFamily="34" charset="0"/>
                <a:cs typeface="Calibri" panose="020F0502020204030204" pitchFamily="34" charset="0"/>
              </a:rPr>
              <a:t>58,000 זרים</a:t>
            </a:r>
          </a:p>
          <a:p>
            <a:pPr algn="ctr"/>
            <a:r>
              <a:rPr lang="he-IL" sz="1400" dirty="0">
                <a:solidFill>
                  <a:srgbClr val="44546A"/>
                </a:solidFill>
                <a:latin typeface="Calibri" panose="020F0502020204030204" pitchFamily="34" charset="0"/>
                <a:cs typeface="Calibri" panose="020F0502020204030204" pitchFamily="34" charset="0"/>
              </a:rPr>
              <a:t>20,000 ישראלים</a:t>
            </a:r>
          </a:p>
        </p:txBody>
      </p:sp>
      <p:sp>
        <p:nvSpPr>
          <p:cNvPr id="20" name="TextBox 19">
            <a:extLst>
              <a:ext uri="{FF2B5EF4-FFF2-40B4-BE49-F238E27FC236}">
                <a16:creationId xmlns:a16="http://schemas.microsoft.com/office/drawing/2014/main" id="{A092BB93-3255-3DFD-F26D-913461CEDA09}"/>
              </a:ext>
            </a:extLst>
          </p:cNvPr>
          <p:cNvSpPr txBox="1"/>
          <p:nvPr/>
        </p:nvSpPr>
        <p:spPr>
          <a:xfrm>
            <a:off x="8421348" y="5684426"/>
            <a:ext cx="1424441" cy="954107"/>
          </a:xfrm>
          <a:prstGeom prst="rect">
            <a:avLst/>
          </a:prstGeom>
          <a:noFill/>
        </p:spPr>
        <p:txBody>
          <a:bodyPr wrap="square" rtlCol="1">
            <a:spAutoFit/>
          </a:bodyPr>
          <a:lstStyle/>
          <a:p>
            <a:pPr algn="ctr"/>
            <a:r>
              <a:rPr lang="he-IL" sz="1400" dirty="0">
                <a:solidFill>
                  <a:srgbClr val="44546A"/>
                </a:solidFill>
                <a:latin typeface="Calibri" panose="020F0502020204030204" pitchFamily="34" charset="0"/>
                <a:cs typeface="Calibri" panose="020F0502020204030204" pitchFamily="34" charset="0"/>
              </a:rPr>
              <a:t>138 מיליוני שעות עבודה נוספות בשנה לעומת 2023</a:t>
            </a:r>
          </a:p>
        </p:txBody>
      </p:sp>
      <p:sp>
        <p:nvSpPr>
          <p:cNvPr id="21" name="TextBox 20">
            <a:extLst>
              <a:ext uri="{FF2B5EF4-FFF2-40B4-BE49-F238E27FC236}">
                <a16:creationId xmlns:a16="http://schemas.microsoft.com/office/drawing/2014/main" id="{71044526-C081-FD57-7467-F8D256BB8352}"/>
              </a:ext>
            </a:extLst>
          </p:cNvPr>
          <p:cNvSpPr txBox="1"/>
          <p:nvPr/>
        </p:nvSpPr>
        <p:spPr>
          <a:xfrm>
            <a:off x="6559987" y="5684426"/>
            <a:ext cx="1424441" cy="738664"/>
          </a:xfrm>
          <a:prstGeom prst="rect">
            <a:avLst/>
          </a:prstGeom>
          <a:noFill/>
        </p:spPr>
        <p:txBody>
          <a:bodyPr wrap="square" rtlCol="1">
            <a:spAutoFit/>
          </a:bodyPr>
          <a:lstStyle/>
          <a:p>
            <a:pPr algn="ctr"/>
            <a:r>
              <a:rPr lang="he-IL" sz="1400" dirty="0">
                <a:solidFill>
                  <a:srgbClr val="44546A"/>
                </a:solidFill>
                <a:latin typeface="Calibri" panose="020F0502020204030204" pitchFamily="34" charset="0"/>
                <a:cs typeface="Calibri" panose="020F0502020204030204" pitchFamily="34" charset="0"/>
              </a:rPr>
              <a:t>מעל 70,000 התחלות וגמר בניה בשנת 2025</a:t>
            </a:r>
          </a:p>
        </p:txBody>
      </p:sp>
      <p:sp>
        <p:nvSpPr>
          <p:cNvPr id="22" name="TextBox 21">
            <a:extLst>
              <a:ext uri="{FF2B5EF4-FFF2-40B4-BE49-F238E27FC236}">
                <a16:creationId xmlns:a16="http://schemas.microsoft.com/office/drawing/2014/main" id="{DB60F79A-66C1-CCD3-5978-E441968D8E99}"/>
              </a:ext>
            </a:extLst>
          </p:cNvPr>
          <p:cNvSpPr txBox="1"/>
          <p:nvPr/>
        </p:nvSpPr>
        <p:spPr>
          <a:xfrm>
            <a:off x="4474600" y="5702664"/>
            <a:ext cx="1424441" cy="738664"/>
          </a:xfrm>
          <a:prstGeom prst="rect">
            <a:avLst/>
          </a:prstGeom>
          <a:noFill/>
        </p:spPr>
        <p:txBody>
          <a:bodyPr wrap="square" rtlCol="1">
            <a:spAutoFit/>
          </a:bodyPr>
          <a:lstStyle/>
          <a:p>
            <a:pPr algn="ctr"/>
            <a:r>
              <a:rPr lang="he-IL" sz="1400" dirty="0">
                <a:solidFill>
                  <a:srgbClr val="44546A"/>
                </a:solidFill>
                <a:latin typeface="Calibri" panose="020F0502020204030204" pitchFamily="34" charset="0"/>
                <a:cs typeface="Calibri" panose="020F0502020204030204" pitchFamily="34" charset="0"/>
              </a:rPr>
              <a:t>מתאפשרת צמיחה בהשקעה בתשתיות</a:t>
            </a:r>
          </a:p>
        </p:txBody>
      </p:sp>
      <p:sp>
        <p:nvSpPr>
          <p:cNvPr id="23" name="TextBox 22">
            <a:extLst>
              <a:ext uri="{FF2B5EF4-FFF2-40B4-BE49-F238E27FC236}">
                <a16:creationId xmlns:a16="http://schemas.microsoft.com/office/drawing/2014/main" id="{0F908918-2ECD-25C5-6886-EAAD497F27CF}"/>
              </a:ext>
            </a:extLst>
          </p:cNvPr>
          <p:cNvSpPr txBox="1"/>
          <p:nvPr/>
        </p:nvSpPr>
        <p:spPr>
          <a:xfrm>
            <a:off x="2492799" y="5728901"/>
            <a:ext cx="1424441" cy="523220"/>
          </a:xfrm>
          <a:prstGeom prst="rect">
            <a:avLst/>
          </a:prstGeom>
          <a:noFill/>
        </p:spPr>
        <p:txBody>
          <a:bodyPr wrap="square" rtlCol="1">
            <a:spAutoFit/>
          </a:bodyPr>
          <a:lstStyle/>
          <a:p>
            <a:pPr algn="ctr"/>
            <a:r>
              <a:rPr lang="he-IL" sz="1400" dirty="0">
                <a:solidFill>
                  <a:srgbClr val="44546A"/>
                </a:solidFill>
                <a:latin typeface="Calibri" panose="020F0502020204030204" pitchFamily="34" charset="0"/>
                <a:cs typeface="Calibri" panose="020F0502020204030204" pitchFamily="34" charset="0"/>
              </a:rPr>
              <a:t>עצירת העלייה בזמן הבניה בשנת 2025</a:t>
            </a:r>
          </a:p>
        </p:txBody>
      </p:sp>
      <p:sp>
        <p:nvSpPr>
          <p:cNvPr id="24" name="TextBox 23">
            <a:extLst>
              <a:ext uri="{FF2B5EF4-FFF2-40B4-BE49-F238E27FC236}">
                <a16:creationId xmlns:a16="http://schemas.microsoft.com/office/drawing/2014/main" id="{2017A7F0-4487-6FC2-59DC-8B0CAE627DA4}"/>
              </a:ext>
            </a:extLst>
          </p:cNvPr>
          <p:cNvSpPr txBox="1"/>
          <p:nvPr/>
        </p:nvSpPr>
        <p:spPr>
          <a:xfrm>
            <a:off x="737885" y="5728901"/>
            <a:ext cx="1424441" cy="523220"/>
          </a:xfrm>
          <a:prstGeom prst="rect">
            <a:avLst/>
          </a:prstGeom>
          <a:noFill/>
        </p:spPr>
        <p:txBody>
          <a:bodyPr wrap="square" rtlCol="1">
            <a:spAutoFit/>
          </a:bodyPr>
          <a:lstStyle/>
          <a:p>
            <a:pPr algn="ctr"/>
            <a:r>
              <a:rPr lang="he-IL" sz="1400" dirty="0">
                <a:solidFill>
                  <a:srgbClr val="44546A"/>
                </a:solidFill>
                <a:latin typeface="Calibri" panose="020F0502020204030204" pitchFamily="34" charset="0"/>
                <a:cs typeface="Calibri" panose="020F0502020204030204" pitchFamily="34" charset="0"/>
              </a:rPr>
              <a:t>57 מיליארדי ₪ נוספים לתוצר</a:t>
            </a:r>
          </a:p>
        </p:txBody>
      </p:sp>
    </p:spTree>
    <p:extLst>
      <p:ext uri="{BB962C8B-B14F-4D97-AF65-F5344CB8AC3E}">
        <p14:creationId xmlns:p14="http://schemas.microsoft.com/office/powerpoint/2010/main" val="904719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תמונה 2">
            <a:extLst>
              <a:ext uri="{FF2B5EF4-FFF2-40B4-BE49-F238E27FC236}">
                <a16:creationId xmlns:a16="http://schemas.microsoft.com/office/drawing/2014/main" id="{DD81D6BB-AACC-417B-9213-5CD2A8D34B9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2" y="0"/>
            <a:ext cx="12190815" cy="6858000"/>
          </a:xfrm>
          <a:prstGeom prst="rect">
            <a:avLst/>
          </a:prstGeom>
        </p:spPr>
      </p:pic>
      <p:sp>
        <p:nvSpPr>
          <p:cNvPr id="16" name="Rectangle 15"/>
          <p:cNvSpPr/>
          <p:nvPr/>
        </p:nvSpPr>
        <p:spPr>
          <a:xfrm>
            <a:off x="10288786" y="6561082"/>
            <a:ext cx="1799303" cy="253916"/>
          </a:xfrm>
          <a:prstGeom prst="rect">
            <a:avLst/>
          </a:prstGeom>
        </p:spPr>
        <p:txBody>
          <a:bodyPr wrap="square">
            <a:spAutoFit/>
          </a:bodyPr>
          <a:lstStyle/>
          <a:p>
            <a:pPr algn="r" rtl="1"/>
            <a:r>
              <a:rPr lang="he-IL" sz="1050" dirty="0">
                <a:solidFill>
                  <a:schemeClr val="tx1">
                    <a:lumMod val="65000"/>
                    <a:lumOff val="35000"/>
                  </a:schemeClr>
                </a:solidFill>
              </a:rPr>
              <a:t>מקור : </a:t>
            </a:r>
            <a:r>
              <a:rPr lang="he-IL" sz="1050" dirty="0" err="1">
                <a:solidFill>
                  <a:schemeClr val="tx1">
                    <a:lumMod val="65000"/>
                    <a:lumOff val="35000"/>
                  </a:schemeClr>
                </a:solidFill>
              </a:rPr>
              <a:t>למ"ס</a:t>
            </a:r>
            <a:endParaRPr lang="en-US" sz="1050" dirty="0">
              <a:solidFill>
                <a:schemeClr val="tx1">
                  <a:lumMod val="65000"/>
                  <a:lumOff val="35000"/>
                </a:schemeClr>
              </a:solidFill>
              <a:hlinkClick r:id="rId4"/>
            </a:endParaRPr>
          </a:p>
        </p:txBody>
      </p:sp>
      <p:sp>
        <p:nvSpPr>
          <p:cNvPr id="4" name="Title 1">
            <a:extLst>
              <a:ext uri="{FF2B5EF4-FFF2-40B4-BE49-F238E27FC236}">
                <a16:creationId xmlns:a16="http://schemas.microsoft.com/office/drawing/2014/main" id="{11792F83-6CE4-1567-24B8-3D41A442D0F0}"/>
              </a:ext>
            </a:extLst>
          </p:cNvPr>
          <p:cNvSpPr txBox="1">
            <a:spLocks/>
          </p:cNvSpPr>
          <p:nvPr/>
        </p:nvSpPr>
        <p:spPr>
          <a:xfrm>
            <a:off x="0" y="298827"/>
            <a:ext cx="12192000" cy="620712"/>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a:defRPr/>
            </a:pPr>
            <a:r>
              <a:rPr lang="he-IL" sz="2800" b="1" dirty="0">
                <a:solidFill>
                  <a:schemeClr val="bg1"/>
                </a:solidFill>
                <a:latin typeface="Calibri" panose="020F0502020204030204" pitchFamily="34" charset="0"/>
                <a:cs typeface="Calibri" panose="020F0502020204030204" pitchFamily="34" charset="0"/>
              </a:rPr>
              <a:t>מגמת העלייה בהתחלות הבניה התהפכה בשנת 2023</a:t>
            </a:r>
          </a:p>
        </p:txBody>
      </p:sp>
      <p:sp>
        <p:nvSpPr>
          <p:cNvPr id="6" name="TextBox 5">
            <a:extLst>
              <a:ext uri="{FF2B5EF4-FFF2-40B4-BE49-F238E27FC236}">
                <a16:creationId xmlns:a16="http://schemas.microsoft.com/office/drawing/2014/main" id="{DC9D0162-1A38-3EF9-E400-73E23B3DE27F}"/>
              </a:ext>
            </a:extLst>
          </p:cNvPr>
          <p:cNvSpPr txBox="1"/>
          <p:nvPr/>
        </p:nvSpPr>
        <p:spPr>
          <a:xfrm>
            <a:off x="962651" y="5474220"/>
            <a:ext cx="10538692" cy="697050"/>
          </a:xfrm>
          <a:prstGeom prst="rect">
            <a:avLst/>
          </a:prstGeom>
          <a:noFill/>
        </p:spPr>
        <p:txBody>
          <a:bodyPr wrap="square">
            <a:spAutoFit/>
          </a:bodyPr>
          <a:lstStyle/>
          <a:p>
            <a:pPr marL="342900" lvl="0" indent="-342900" algn="just" rtl="1">
              <a:lnSpc>
                <a:spcPct val="107000"/>
              </a:lnSpc>
              <a:spcBef>
                <a:spcPts val="600"/>
              </a:spcBef>
              <a:spcAft>
                <a:spcPts val="600"/>
              </a:spcAft>
              <a:buFont typeface="Symbol" panose="05050102010706020507" pitchFamily="18" charset="2"/>
              <a:buChar char=""/>
            </a:pPr>
            <a:r>
              <a:rPr lang="he-IL" sz="1400" kern="1200" dirty="0">
                <a:effectLst/>
                <a:latin typeface="Calibri" panose="020F0502020204030204" pitchFamily="34" charset="0"/>
                <a:ea typeface="Calibri" panose="020F0502020204030204" pitchFamily="34" charset="0"/>
                <a:cs typeface="Calibri" panose="020F0502020204030204" pitchFamily="34" charset="0"/>
              </a:rPr>
              <a:t>התחלות הבניה למגורים ברבעון 2 2024 ירדו ב20% לעומת הרבעון הקודם ו-13% לעומת רבעון מקביל אשתקד. </a:t>
            </a:r>
          </a:p>
          <a:p>
            <a:pPr marL="342900" lvl="0" indent="-342900" algn="just" rtl="1">
              <a:lnSpc>
                <a:spcPct val="107000"/>
              </a:lnSpc>
              <a:spcBef>
                <a:spcPts val="600"/>
              </a:spcBef>
              <a:spcAft>
                <a:spcPts val="600"/>
              </a:spcAft>
              <a:buFont typeface="Symbol" panose="05050102010706020507" pitchFamily="18" charset="2"/>
              <a:buChar char=""/>
            </a:pPr>
            <a:r>
              <a:rPr lang="he-IL" sz="1400" kern="1200" dirty="0">
                <a:effectLst/>
                <a:latin typeface="Calibri" panose="020F0502020204030204" pitchFamily="34" charset="0"/>
                <a:ea typeface="Calibri" panose="020F0502020204030204" pitchFamily="34" charset="0"/>
                <a:cs typeface="Calibri" panose="020F0502020204030204" pitchFamily="34" charset="0"/>
              </a:rPr>
              <a:t>ירידת מספר העובדים מביא כעת לירידת מדרגה בהתחלות הבניה האפשרויות.</a:t>
            </a:r>
          </a:p>
        </p:txBody>
      </p:sp>
      <p:pic>
        <p:nvPicPr>
          <p:cNvPr id="5" name="Picture 4">
            <a:extLst>
              <a:ext uri="{FF2B5EF4-FFF2-40B4-BE49-F238E27FC236}">
                <a16:creationId xmlns:a16="http://schemas.microsoft.com/office/drawing/2014/main" id="{2D71FB2A-3C37-3A89-0BFB-22E616458266}"/>
              </a:ext>
            </a:extLst>
          </p:cNvPr>
          <p:cNvPicPr>
            <a:picLocks noChangeAspect="1"/>
          </p:cNvPicPr>
          <p:nvPr/>
        </p:nvPicPr>
        <p:blipFill>
          <a:blip r:embed="rId5"/>
          <a:stretch>
            <a:fillRect/>
          </a:stretch>
        </p:blipFill>
        <p:spPr>
          <a:xfrm>
            <a:off x="1236010" y="1606269"/>
            <a:ext cx="9719981" cy="3606892"/>
          </a:xfrm>
          <a:prstGeom prst="rect">
            <a:avLst/>
          </a:prstGeom>
        </p:spPr>
      </p:pic>
      <p:pic>
        <p:nvPicPr>
          <p:cNvPr id="7" name="Picture 7">
            <a:extLst>
              <a:ext uri="{FF2B5EF4-FFF2-40B4-BE49-F238E27FC236}">
                <a16:creationId xmlns:a16="http://schemas.microsoft.com/office/drawing/2014/main" id="{FAFB9C02-8F78-41A8-8123-864A36DBB1C1}"/>
              </a:ext>
            </a:extLst>
          </p:cNvPr>
          <p:cNvPicPr>
            <a:picLocks noChangeAspect="1"/>
          </p:cNvPicPr>
          <p:nvPr/>
        </p:nvPicPr>
        <p:blipFill>
          <a:blip r:embed="rId6"/>
          <a:stretch>
            <a:fillRect/>
          </a:stretch>
        </p:blipFill>
        <p:spPr>
          <a:xfrm>
            <a:off x="103911" y="6071996"/>
            <a:ext cx="486024" cy="743002"/>
          </a:xfrm>
          <a:prstGeom prst="rect">
            <a:avLst/>
          </a:prstGeom>
        </p:spPr>
      </p:pic>
    </p:spTree>
    <p:extLst>
      <p:ext uri="{BB962C8B-B14F-4D97-AF65-F5344CB8AC3E}">
        <p14:creationId xmlns:p14="http://schemas.microsoft.com/office/powerpoint/2010/main" val="3481301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תמונה 5">
            <a:extLst>
              <a:ext uri="{FF2B5EF4-FFF2-40B4-BE49-F238E27FC236}">
                <a16:creationId xmlns:a16="http://schemas.microsoft.com/office/drawing/2014/main" id="{9028B181-F8AF-471D-ABF4-E5F40FE9CB4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2" y="0"/>
            <a:ext cx="12190815" cy="6858000"/>
          </a:xfrm>
          <a:prstGeom prst="rect">
            <a:avLst/>
          </a:prstGeom>
        </p:spPr>
      </p:pic>
      <p:sp>
        <p:nvSpPr>
          <p:cNvPr id="16" name="Rectangle 15"/>
          <p:cNvSpPr/>
          <p:nvPr/>
        </p:nvSpPr>
        <p:spPr>
          <a:xfrm>
            <a:off x="10288786" y="6561082"/>
            <a:ext cx="1799303" cy="253916"/>
          </a:xfrm>
          <a:prstGeom prst="rect">
            <a:avLst/>
          </a:prstGeom>
        </p:spPr>
        <p:txBody>
          <a:bodyPr wrap="square">
            <a:spAutoFit/>
          </a:bodyPr>
          <a:lstStyle/>
          <a:p>
            <a:pPr algn="r" rtl="1"/>
            <a:r>
              <a:rPr lang="he-IL" sz="1050" dirty="0">
                <a:solidFill>
                  <a:schemeClr val="tx1">
                    <a:lumMod val="65000"/>
                    <a:lumOff val="35000"/>
                  </a:schemeClr>
                </a:solidFill>
              </a:rPr>
              <a:t>מקור : </a:t>
            </a:r>
            <a:r>
              <a:rPr lang="he-IL" sz="1050" dirty="0" err="1">
                <a:solidFill>
                  <a:schemeClr val="tx1">
                    <a:lumMod val="65000"/>
                    <a:lumOff val="35000"/>
                  </a:schemeClr>
                </a:solidFill>
              </a:rPr>
              <a:t>למ"ס</a:t>
            </a:r>
            <a:r>
              <a:rPr lang="he-IL" sz="1050" dirty="0">
                <a:solidFill>
                  <a:schemeClr val="tx1">
                    <a:lumMod val="65000"/>
                    <a:lumOff val="35000"/>
                  </a:schemeClr>
                </a:solidFill>
              </a:rPr>
              <a:t>,</a:t>
            </a:r>
            <a:endParaRPr lang="en-US" sz="1050" dirty="0">
              <a:solidFill>
                <a:schemeClr val="tx1">
                  <a:lumMod val="65000"/>
                  <a:lumOff val="35000"/>
                </a:schemeClr>
              </a:solidFill>
              <a:hlinkClick r:id="rId4"/>
            </a:endParaRPr>
          </a:p>
        </p:txBody>
      </p:sp>
      <p:sp>
        <p:nvSpPr>
          <p:cNvPr id="4" name="Title 1">
            <a:extLst>
              <a:ext uri="{FF2B5EF4-FFF2-40B4-BE49-F238E27FC236}">
                <a16:creationId xmlns:a16="http://schemas.microsoft.com/office/drawing/2014/main" id="{11792F83-6CE4-1567-24B8-3D41A442D0F0}"/>
              </a:ext>
            </a:extLst>
          </p:cNvPr>
          <p:cNvSpPr txBox="1">
            <a:spLocks/>
          </p:cNvSpPr>
          <p:nvPr/>
        </p:nvSpPr>
        <p:spPr>
          <a:xfrm>
            <a:off x="1" y="302084"/>
            <a:ext cx="12192000" cy="620712"/>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a:defRPr/>
            </a:pPr>
            <a:r>
              <a:rPr lang="he-IL" sz="2800" b="1" dirty="0">
                <a:solidFill>
                  <a:schemeClr val="bg1"/>
                </a:solidFill>
                <a:latin typeface="Calibri" panose="020F0502020204030204" pitchFamily="34" charset="0"/>
                <a:cs typeface="Calibri" panose="020F0502020204030204" pitchFamily="34" charset="0"/>
              </a:rPr>
              <a:t>מגמת העלייה בגמר הבניה נבלמה ב-2024 בשל המחסור בעובדים</a:t>
            </a:r>
          </a:p>
        </p:txBody>
      </p:sp>
      <p:sp>
        <p:nvSpPr>
          <p:cNvPr id="3" name="TextBox 2">
            <a:extLst>
              <a:ext uri="{FF2B5EF4-FFF2-40B4-BE49-F238E27FC236}">
                <a16:creationId xmlns:a16="http://schemas.microsoft.com/office/drawing/2014/main" id="{19CD4097-CF22-2579-874D-9589C8153F20}"/>
              </a:ext>
            </a:extLst>
          </p:cNvPr>
          <p:cNvSpPr txBox="1"/>
          <p:nvPr/>
        </p:nvSpPr>
        <p:spPr>
          <a:xfrm>
            <a:off x="628073" y="5433749"/>
            <a:ext cx="10989285" cy="697050"/>
          </a:xfrm>
          <a:prstGeom prst="rect">
            <a:avLst/>
          </a:prstGeom>
          <a:noFill/>
        </p:spPr>
        <p:txBody>
          <a:bodyPr wrap="square">
            <a:spAutoFit/>
          </a:bodyPr>
          <a:lstStyle/>
          <a:p>
            <a:pPr marL="285750" lvl="0" indent="-285750" algn="r" rtl="1">
              <a:lnSpc>
                <a:spcPct val="107000"/>
              </a:lnSpc>
              <a:spcBef>
                <a:spcPts val="600"/>
              </a:spcBef>
              <a:spcAft>
                <a:spcPts val="600"/>
              </a:spcAft>
              <a:buFont typeface="Arial" panose="020B0604020202020204" pitchFamily="34" charset="0"/>
              <a:buChar char="•"/>
              <a:defRPr/>
            </a:pPr>
            <a:r>
              <a:rPr lang="he-IL" sz="1400" dirty="0">
                <a:latin typeface="Calibri" panose="020F0502020204030204" pitchFamily="34" charset="0"/>
                <a:cs typeface="Calibri" panose="020F0502020204030204" pitchFamily="34" charset="0"/>
              </a:rPr>
              <a:t>ברבעון 2 2024 נרשמה ירידה  של 4% בגמר הבניה לעומת רבעון קודם וירידה של 24% לעומת רבעון מקביל אשתקד. </a:t>
            </a:r>
          </a:p>
          <a:p>
            <a:pPr marL="285750" lvl="0" indent="-285750" algn="r" rtl="1">
              <a:lnSpc>
                <a:spcPct val="107000"/>
              </a:lnSpc>
              <a:spcBef>
                <a:spcPts val="600"/>
              </a:spcBef>
              <a:spcAft>
                <a:spcPts val="600"/>
              </a:spcAft>
              <a:buFont typeface="Arial" panose="020B0604020202020204" pitchFamily="34" charset="0"/>
              <a:buChar char="•"/>
              <a:defRPr/>
            </a:pPr>
            <a:r>
              <a:rPr lang="he-IL" sz="1400" dirty="0">
                <a:latin typeface="Calibri" panose="020F0502020204030204" pitchFamily="34" charset="0"/>
                <a:cs typeface="Calibri" panose="020F0502020204030204" pitchFamily="34" charset="0"/>
              </a:rPr>
              <a:t>הירידה בולמת את מגמת העלייה האיטית בגמר הבניה עד סוף 2023 שגם קודם לכן לא הדביקה את התחלות הבניה של 2-3 שנים קודם לכן.  </a:t>
            </a:r>
          </a:p>
        </p:txBody>
      </p:sp>
      <p:pic>
        <p:nvPicPr>
          <p:cNvPr id="5" name="Picture 4">
            <a:extLst>
              <a:ext uri="{FF2B5EF4-FFF2-40B4-BE49-F238E27FC236}">
                <a16:creationId xmlns:a16="http://schemas.microsoft.com/office/drawing/2014/main" id="{31B111A5-4F60-9C63-4D76-3C14E00F5535}"/>
              </a:ext>
            </a:extLst>
          </p:cNvPr>
          <p:cNvPicPr>
            <a:picLocks noChangeAspect="1"/>
          </p:cNvPicPr>
          <p:nvPr/>
        </p:nvPicPr>
        <p:blipFill>
          <a:blip r:embed="rId5"/>
          <a:stretch>
            <a:fillRect/>
          </a:stretch>
        </p:blipFill>
        <p:spPr>
          <a:xfrm>
            <a:off x="1236000" y="1386523"/>
            <a:ext cx="9720000" cy="3405251"/>
          </a:xfrm>
          <a:prstGeom prst="rect">
            <a:avLst/>
          </a:prstGeom>
        </p:spPr>
      </p:pic>
      <p:pic>
        <p:nvPicPr>
          <p:cNvPr id="7" name="Picture 7">
            <a:extLst>
              <a:ext uri="{FF2B5EF4-FFF2-40B4-BE49-F238E27FC236}">
                <a16:creationId xmlns:a16="http://schemas.microsoft.com/office/drawing/2014/main" id="{349F141F-DAEA-4293-A74D-516B199B84A4}"/>
              </a:ext>
            </a:extLst>
          </p:cNvPr>
          <p:cNvPicPr>
            <a:picLocks noChangeAspect="1"/>
          </p:cNvPicPr>
          <p:nvPr/>
        </p:nvPicPr>
        <p:blipFill>
          <a:blip r:embed="rId6"/>
          <a:stretch>
            <a:fillRect/>
          </a:stretch>
        </p:blipFill>
        <p:spPr>
          <a:xfrm>
            <a:off x="103911" y="6071996"/>
            <a:ext cx="486024" cy="743002"/>
          </a:xfrm>
          <a:prstGeom prst="rect">
            <a:avLst/>
          </a:prstGeom>
        </p:spPr>
      </p:pic>
    </p:spTree>
    <p:extLst>
      <p:ext uri="{BB962C8B-B14F-4D97-AF65-F5344CB8AC3E}">
        <p14:creationId xmlns:p14="http://schemas.microsoft.com/office/powerpoint/2010/main" val="4138486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תמונה 2">
            <a:extLst>
              <a:ext uri="{FF2B5EF4-FFF2-40B4-BE49-F238E27FC236}">
                <a16:creationId xmlns:a16="http://schemas.microsoft.com/office/drawing/2014/main" id="{968DF736-796A-45EF-BC9B-78D04D20CD3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2" y="0"/>
            <a:ext cx="12190815" cy="6858000"/>
          </a:xfrm>
          <a:prstGeom prst="rect">
            <a:avLst/>
          </a:prstGeom>
        </p:spPr>
      </p:pic>
      <p:pic>
        <p:nvPicPr>
          <p:cNvPr id="8" name="Picture 7">
            <a:extLst>
              <a:ext uri="{FF2B5EF4-FFF2-40B4-BE49-F238E27FC236}">
                <a16:creationId xmlns:a16="http://schemas.microsoft.com/office/drawing/2014/main" id="{FC3B7329-A395-875C-0C95-E5E16FD9CFA4}"/>
              </a:ext>
            </a:extLst>
          </p:cNvPr>
          <p:cNvPicPr>
            <a:picLocks noChangeAspect="1"/>
          </p:cNvPicPr>
          <p:nvPr/>
        </p:nvPicPr>
        <p:blipFill>
          <a:blip r:embed="rId4"/>
          <a:stretch>
            <a:fillRect/>
          </a:stretch>
        </p:blipFill>
        <p:spPr>
          <a:xfrm>
            <a:off x="103911" y="6071996"/>
            <a:ext cx="486024" cy="743002"/>
          </a:xfrm>
          <a:prstGeom prst="rect">
            <a:avLst/>
          </a:prstGeom>
        </p:spPr>
      </p:pic>
      <p:sp>
        <p:nvSpPr>
          <p:cNvPr id="7" name="TextBox 6">
            <a:extLst>
              <a:ext uri="{FF2B5EF4-FFF2-40B4-BE49-F238E27FC236}">
                <a16:creationId xmlns:a16="http://schemas.microsoft.com/office/drawing/2014/main" id="{D89EDB98-3C14-60E0-8954-238F0A772591}"/>
              </a:ext>
            </a:extLst>
          </p:cNvPr>
          <p:cNvSpPr txBox="1"/>
          <p:nvPr/>
        </p:nvSpPr>
        <p:spPr>
          <a:xfrm>
            <a:off x="8249481" y="5463783"/>
            <a:ext cx="3558824" cy="773673"/>
          </a:xfrm>
          <a:prstGeom prst="rect">
            <a:avLst/>
          </a:prstGeom>
          <a:noFill/>
        </p:spPr>
        <p:txBody>
          <a:bodyPr wrap="square">
            <a:spAutoFit/>
          </a:bodyPr>
          <a:lstStyle/>
          <a:p>
            <a:pPr lvl="0" algn="just" rtl="1">
              <a:lnSpc>
                <a:spcPct val="107000"/>
              </a:lnSpc>
              <a:spcBef>
                <a:spcPts val="600"/>
              </a:spcBef>
              <a:spcAft>
                <a:spcPts val="600"/>
              </a:spcAft>
            </a:pPr>
            <a:r>
              <a:rPr lang="he-IL" sz="1400" dirty="0">
                <a:latin typeface="Calibri" panose="020F0502020204030204" pitchFamily="34" charset="0"/>
                <a:ea typeface="Calibri" panose="020F0502020204030204" pitchFamily="34" charset="0"/>
                <a:cs typeface="Calibri" panose="020F0502020204030204" pitchFamily="34" charset="0"/>
              </a:rPr>
              <a:t>בשנתיים שיעברו עד סגירת הפער יצטברו ירידת תפוקה (התחלות וגמר בניה מכל הסוגים), נסיגה בתוצר וההשקעה הגולמית, ואובדן מיסוי למדינה </a:t>
            </a:r>
            <a:endParaRPr lang="he-IL" sz="1400" kern="12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9" name="TextBox 8">
            <a:extLst>
              <a:ext uri="{FF2B5EF4-FFF2-40B4-BE49-F238E27FC236}">
                <a16:creationId xmlns:a16="http://schemas.microsoft.com/office/drawing/2014/main" id="{E34E60A5-39C6-C3DB-712F-318D6C0112F9}"/>
              </a:ext>
            </a:extLst>
          </p:cNvPr>
          <p:cNvSpPr txBox="1"/>
          <p:nvPr/>
        </p:nvSpPr>
        <p:spPr>
          <a:xfrm>
            <a:off x="4299377" y="5469914"/>
            <a:ext cx="3726496" cy="1004186"/>
          </a:xfrm>
          <a:prstGeom prst="rect">
            <a:avLst/>
          </a:prstGeom>
          <a:noFill/>
        </p:spPr>
        <p:txBody>
          <a:bodyPr wrap="square">
            <a:spAutoFit/>
          </a:bodyPr>
          <a:lstStyle/>
          <a:p>
            <a:pPr lvl="0" algn="just" rtl="1">
              <a:lnSpc>
                <a:spcPct val="107000"/>
              </a:lnSpc>
              <a:spcBef>
                <a:spcPts val="600"/>
              </a:spcBef>
              <a:spcAft>
                <a:spcPts val="600"/>
              </a:spcAft>
            </a:pPr>
            <a:r>
              <a:rPr lang="he-IL" sz="1400" dirty="0">
                <a:latin typeface="Calibri" panose="020F0502020204030204" pitchFamily="34" charset="0"/>
                <a:ea typeface="Calibri" panose="020F0502020204030204" pitchFamily="34" charset="0"/>
                <a:cs typeface="Calibri" panose="020F0502020204030204" pitchFamily="34" charset="0"/>
              </a:rPr>
              <a:t>בשקלול שעות העבודה של העובדים השונים (ישראלי עובד 80% משעות זר. פלסטיני 60% משעות זר) נקבל בקירוב חזרה להיקפי תשומות העבודה של טרם המלחמה בסוף 2025</a:t>
            </a:r>
            <a:endParaRPr lang="he-IL" sz="1400" kern="12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0" name="TextBox 9">
            <a:extLst>
              <a:ext uri="{FF2B5EF4-FFF2-40B4-BE49-F238E27FC236}">
                <a16:creationId xmlns:a16="http://schemas.microsoft.com/office/drawing/2014/main" id="{C3E5A84B-5E9D-5269-4CF3-97640E480173}"/>
              </a:ext>
            </a:extLst>
          </p:cNvPr>
          <p:cNvSpPr txBox="1"/>
          <p:nvPr/>
        </p:nvSpPr>
        <p:spPr>
          <a:xfrm>
            <a:off x="425405" y="5463783"/>
            <a:ext cx="3435926" cy="1158074"/>
          </a:xfrm>
          <a:prstGeom prst="rect">
            <a:avLst/>
          </a:prstGeom>
          <a:noFill/>
        </p:spPr>
        <p:txBody>
          <a:bodyPr wrap="square">
            <a:spAutoFit/>
          </a:bodyPr>
          <a:lstStyle/>
          <a:p>
            <a:pPr lvl="0" algn="just" rtl="1">
              <a:lnSpc>
                <a:spcPct val="107000"/>
              </a:lnSpc>
              <a:spcBef>
                <a:spcPts val="600"/>
              </a:spcBef>
              <a:spcAft>
                <a:spcPts val="600"/>
              </a:spcAft>
            </a:pPr>
            <a:r>
              <a:rPr lang="he-IL" sz="1400" dirty="0">
                <a:latin typeface="Calibri" panose="020F0502020204030204" pitchFamily="34" charset="0"/>
                <a:ea typeface="Calibri" panose="020F0502020204030204" pitchFamily="34" charset="0"/>
                <a:cs typeface="Calibri" panose="020F0502020204030204" pitchFamily="34" charset="0"/>
              </a:rPr>
              <a:t>מספר פועלי הבניין הכולל עומד על 212,000 ונמוך כיום ב-47,000 מהמצב לפני המלחמה. </a:t>
            </a:r>
          </a:p>
          <a:p>
            <a:pPr lvl="0" algn="just" rtl="1">
              <a:lnSpc>
                <a:spcPct val="107000"/>
              </a:lnSpc>
              <a:spcBef>
                <a:spcPts val="600"/>
              </a:spcBef>
              <a:spcAft>
                <a:spcPts val="600"/>
              </a:spcAft>
            </a:pPr>
            <a:r>
              <a:rPr lang="he-IL" sz="1400" kern="1200" dirty="0">
                <a:effectLst/>
                <a:latin typeface="Calibri" panose="020F0502020204030204" pitchFamily="34" charset="0"/>
                <a:ea typeface="Calibri" panose="020F0502020204030204" pitchFamily="34" charset="0"/>
                <a:cs typeface="Calibri" panose="020F0502020204030204" pitchFamily="34" charset="0"/>
              </a:rPr>
              <a:t>עליה כוללת חזויה של כ-3,500 עובדים ברבעון תצמצם את הפער ל-26,000 בסוף 2025</a:t>
            </a:r>
          </a:p>
        </p:txBody>
      </p:sp>
      <p:pic>
        <p:nvPicPr>
          <p:cNvPr id="6" name="Picture 5">
            <a:extLst>
              <a:ext uri="{FF2B5EF4-FFF2-40B4-BE49-F238E27FC236}">
                <a16:creationId xmlns:a16="http://schemas.microsoft.com/office/drawing/2014/main" id="{A66C775F-CA9C-547B-BC96-16AEB25C822D}"/>
              </a:ext>
            </a:extLst>
          </p:cNvPr>
          <p:cNvPicPr>
            <a:picLocks noChangeAspect="1"/>
          </p:cNvPicPr>
          <p:nvPr/>
        </p:nvPicPr>
        <p:blipFill>
          <a:blip r:embed="rId5"/>
          <a:stretch>
            <a:fillRect/>
          </a:stretch>
        </p:blipFill>
        <p:spPr>
          <a:xfrm>
            <a:off x="273613" y="1452809"/>
            <a:ext cx="11600000" cy="3952381"/>
          </a:xfrm>
          <a:prstGeom prst="rect">
            <a:avLst/>
          </a:prstGeom>
        </p:spPr>
      </p:pic>
      <p:sp>
        <p:nvSpPr>
          <p:cNvPr id="12" name="Title 1">
            <a:extLst>
              <a:ext uri="{FF2B5EF4-FFF2-40B4-BE49-F238E27FC236}">
                <a16:creationId xmlns:a16="http://schemas.microsoft.com/office/drawing/2014/main" id="{71B8AE9A-BB3A-45F4-A683-482AAFF38BF1}"/>
              </a:ext>
            </a:extLst>
          </p:cNvPr>
          <p:cNvSpPr txBox="1">
            <a:spLocks/>
          </p:cNvSpPr>
          <p:nvPr/>
        </p:nvSpPr>
        <p:spPr>
          <a:xfrm>
            <a:off x="1" y="302084"/>
            <a:ext cx="12192000" cy="620712"/>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a:defRPr/>
            </a:pPr>
            <a:r>
              <a:rPr lang="he-IL" sz="2800" b="1" dirty="0">
                <a:solidFill>
                  <a:schemeClr val="bg1"/>
                </a:solidFill>
                <a:latin typeface="Calibri" panose="020F0502020204030204" pitchFamily="34" charset="0"/>
                <a:cs typeface="Calibri" panose="020F0502020204030204" pitchFamily="34" charset="0"/>
              </a:rPr>
              <a:t>הירידה בתשומות עבודה בענף הבניה</a:t>
            </a:r>
          </a:p>
        </p:txBody>
      </p:sp>
    </p:spTree>
    <p:extLst>
      <p:ext uri="{BB962C8B-B14F-4D97-AF65-F5344CB8AC3E}">
        <p14:creationId xmlns:p14="http://schemas.microsoft.com/office/powerpoint/2010/main" val="32981920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תמונה 9">
            <a:extLst>
              <a:ext uri="{FF2B5EF4-FFF2-40B4-BE49-F238E27FC236}">
                <a16:creationId xmlns:a16="http://schemas.microsoft.com/office/drawing/2014/main" id="{3DADEE31-DE85-4008-917A-FC500866035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2" y="0"/>
            <a:ext cx="12190815" cy="6858000"/>
          </a:xfrm>
          <a:prstGeom prst="rect">
            <a:avLst/>
          </a:prstGeom>
        </p:spPr>
      </p:pic>
      <p:sp>
        <p:nvSpPr>
          <p:cNvPr id="16" name="Rectangle 15"/>
          <p:cNvSpPr/>
          <p:nvPr/>
        </p:nvSpPr>
        <p:spPr>
          <a:xfrm>
            <a:off x="8128000" y="6561082"/>
            <a:ext cx="3960089" cy="253916"/>
          </a:xfrm>
          <a:prstGeom prst="rect">
            <a:avLst/>
          </a:prstGeom>
        </p:spPr>
        <p:txBody>
          <a:bodyPr wrap="square">
            <a:spAutoFit/>
          </a:bodyPr>
          <a:lstStyle/>
          <a:p>
            <a:pPr algn="r" rtl="1"/>
            <a:r>
              <a:rPr lang="he-IL" sz="1050" dirty="0">
                <a:solidFill>
                  <a:schemeClr val="tx1">
                    <a:lumMod val="65000"/>
                    <a:lumOff val="35000"/>
                  </a:schemeClr>
                </a:solidFill>
              </a:rPr>
              <a:t>מקור : </a:t>
            </a:r>
            <a:r>
              <a:rPr lang="he-IL" sz="1050" dirty="0" err="1">
                <a:solidFill>
                  <a:schemeClr val="tx1">
                    <a:lumMod val="65000"/>
                    <a:lumOff val="35000"/>
                  </a:schemeClr>
                </a:solidFill>
              </a:rPr>
              <a:t>למ"ס</a:t>
            </a:r>
            <a:r>
              <a:rPr lang="he-IL" sz="1050" dirty="0">
                <a:solidFill>
                  <a:schemeClr val="tx1">
                    <a:lumMod val="65000"/>
                    <a:lumOff val="35000"/>
                  </a:schemeClr>
                </a:solidFill>
              </a:rPr>
              <a:t> </a:t>
            </a:r>
            <a:r>
              <a:rPr lang="he-IL" sz="1050" dirty="0" err="1">
                <a:solidFill>
                  <a:schemeClr val="tx1">
                    <a:lumMod val="65000"/>
                    <a:lumOff val="35000"/>
                  </a:schemeClr>
                </a:solidFill>
              </a:rPr>
              <a:t>ואומדני</a:t>
            </a:r>
            <a:r>
              <a:rPr lang="he-IL" sz="1050" dirty="0">
                <a:solidFill>
                  <a:schemeClr val="tx1">
                    <a:lumMod val="65000"/>
                    <a:lumOff val="35000"/>
                  </a:schemeClr>
                </a:solidFill>
              </a:rPr>
              <a:t> התאחדות הקבלנים בוני הארץ,</a:t>
            </a:r>
            <a:endParaRPr lang="en-US" sz="1050" dirty="0">
              <a:solidFill>
                <a:schemeClr val="tx1">
                  <a:lumMod val="65000"/>
                  <a:lumOff val="35000"/>
                </a:schemeClr>
              </a:solidFill>
              <a:hlinkClick r:id="rId4"/>
            </a:endParaRPr>
          </a:p>
        </p:txBody>
      </p:sp>
      <p:sp>
        <p:nvSpPr>
          <p:cNvPr id="6" name="TextBox 5">
            <a:extLst>
              <a:ext uri="{FF2B5EF4-FFF2-40B4-BE49-F238E27FC236}">
                <a16:creationId xmlns:a16="http://schemas.microsoft.com/office/drawing/2014/main" id="{DC9D0162-1A38-3EF9-E400-73E23B3DE27F}"/>
              </a:ext>
            </a:extLst>
          </p:cNvPr>
          <p:cNvSpPr txBox="1"/>
          <p:nvPr/>
        </p:nvSpPr>
        <p:spPr>
          <a:xfrm>
            <a:off x="589935" y="5555437"/>
            <a:ext cx="11219385" cy="697050"/>
          </a:xfrm>
          <a:prstGeom prst="rect">
            <a:avLst/>
          </a:prstGeom>
          <a:noFill/>
        </p:spPr>
        <p:txBody>
          <a:bodyPr wrap="square">
            <a:spAutoFit/>
          </a:bodyPr>
          <a:lstStyle/>
          <a:p>
            <a:pPr marL="342900" lvl="0" indent="-342900" algn="just" rtl="1">
              <a:lnSpc>
                <a:spcPct val="107000"/>
              </a:lnSpc>
              <a:spcBef>
                <a:spcPts val="600"/>
              </a:spcBef>
              <a:spcAft>
                <a:spcPts val="600"/>
              </a:spcAft>
              <a:buFont typeface="Symbol" panose="05050102010706020507" pitchFamily="18" charset="2"/>
              <a:buChar char=""/>
            </a:pPr>
            <a:r>
              <a:rPr lang="he-IL" sz="1400" kern="1200" dirty="0">
                <a:effectLst/>
                <a:latin typeface="Calibri" panose="020F0502020204030204" pitchFamily="34" charset="0"/>
                <a:ea typeface="Calibri" panose="020F0502020204030204" pitchFamily="34" charset="0"/>
                <a:cs typeface="Calibri" panose="020F0502020204030204" pitchFamily="34" charset="0"/>
              </a:rPr>
              <a:t>חישוב התחלות וגמר בניה למגורים על בסיס תשומות עבודה חזויות  נותן כ-60,000 יח"ד בהתחלות וגמר בניה בשנת 2024 </a:t>
            </a:r>
          </a:p>
          <a:p>
            <a:pPr marL="342900" lvl="0" indent="-342900" algn="just" rtl="1">
              <a:lnSpc>
                <a:spcPct val="107000"/>
              </a:lnSpc>
              <a:spcBef>
                <a:spcPts val="600"/>
              </a:spcBef>
              <a:spcAft>
                <a:spcPts val="600"/>
              </a:spcAft>
              <a:buFont typeface="Symbol" panose="05050102010706020507" pitchFamily="18" charset="2"/>
              <a:buChar char=""/>
            </a:pPr>
            <a:r>
              <a:rPr lang="he-IL" sz="1400" kern="1200" dirty="0">
                <a:effectLst/>
                <a:latin typeface="Calibri" panose="020F0502020204030204" pitchFamily="34" charset="0"/>
                <a:ea typeface="Calibri" panose="020F0502020204030204" pitchFamily="34" charset="0"/>
                <a:cs typeface="Calibri" panose="020F0502020204030204" pitchFamily="34" charset="0"/>
              </a:rPr>
              <a:t>התחלות הבניה יגדלו לכ-65,000 בלבד בשנת 2025 ואילו גמר הבניה יעלה ל-62,000 כתלות גם בהתחלות שקדמו לו</a:t>
            </a:r>
          </a:p>
        </p:txBody>
      </p:sp>
      <p:pic>
        <p:nvPicPr>
          <p:cNvPr id="7" name="Picture 6">
            <a:extLst>
              <a:ext uri="{FF2B5EF4-FFF2-40B4-BE49-F238E27FC236}">
                <a16:creationId xmlns:a16="http://schemas.microsoft.com/office/drawing/2014/main" id="{A47BEDD6-9CF1-94F5-D5E8-E284455A480B}"/>
              </a:ext>
            </a:extLst>
          </p:cNvPr>
          <p:cNvPicPr>
            <a:picLocks noChangeAspect="1"/>
          </p:cNvPicPr>
          <p:nvPr/>
        </p:nvPicPr>
        <p:blipFill>
          <a:blip r:embed="rId5"/>
          <a:stretch>
            <a:fillRect/>
          </a:stretch>
        </p:blipFill>
        <p:spPr>
          <a:xfrm>
            <a:off x="2628324" y="1468701"/>
            <a:ext cx="6935353" cy="3607200"/>
          </a:xfrm>
          <a:prstGeom prst="rect">
            <a:avLst/>
          </a:prstGeom>
        </p:spPr>
      </p:pic>
      <p:pic>
        <p:nvPicPr>
          <p:cNvPr id="8" name="Picture 7">
            <a:extLst>
              <a:ext uri="{FF2B5EF4-FFF2-40B4-BE49-F238E27FC236}">
                <a16:creationId xmlns:a16="http://schemas.microsoft.com/office/drawing/2014/main" id="{B97FFF58-12F2-4355-A7F0-CDEE13B62939}"/>
              </a:ext>
            </a:extLst>
          </p:cNvPr>
          <p:cNvPicPr>
            <a:picLocks noChangeAspect="1"/>
          </p:cNvPicPr>
          <p:nvPr/>
        </p:nvPicPr>
        <p:blipFill>
          <a:blip r:embed="rId6"/>
          <a:stretch>
            <a:fillRect/>
          </a:stretch>
        </p:blipFill>
        <p:spPr>
          <a:xfrm>
            <a:off x="103911" y="6071996"/>
            <a:ext cx="486024" cy="743002"/>
          </a:xfrm>
          <a:prstGeom prst="rect">
            <a:avLst/>
          </a:prstGeom>
        </p:spPr>
      </p:pic>
      <p:sp>
        <p:nvSpPr>
          <p:cNvPr id="9" name="Title 1">
            <a:extLst>
              <a:ext uri="{FF2B5EF4-FFF2-40B4-BE49-F238E27FC236}">
                <a16:creationId xmlns:a16="http://schemas.microsoft.com/office/drawing/2014/main" id="{9ECC0D4A-655E-4CA8-9D18-3B329CEDDCD9}"/>
              </a:ext>
            </a:extLst>
          </p:cNvPr>
          <p:cNvSpPr txBox="1">
            <a:spLocks/>
          </p:cNvSpPr>
          <p:nvPr/>
        </p:nvSpPr>
        <p:spPr>
          <a:xfrm>
            <a:off x="1" y="302084"/>
            <a:ext cx="12192000" cy="620712"/>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a:defRPr/>
            </a:pPr>
            <a:r>
              <a:rPr lang="he-IL" sz="2800" b="1" dirty="0">
                <a:solidFill>
                  <a:schemeClr val="bg1"/>
                </a:solidFill>
                <a:latin typeface="Calibri" panose="020F0502020204030204" pitchFamily="34" charset="0"/>
                <a:cs typeface="Calibri" panose="020F0502020204030204" pitchFamily="34" charset="0"/>
              </a:rPr>
              <a:t>תחזית תוספות העובדים מראה כי הבנייה למגורים מוגבלת ההיצע עד סוף שנת 2025</a:t>
            </a:r>
          </a:p>
        </p:txBody>
      </p:sp>
    </p:spTree>
    <p:extLst>
      <p:ext uri="{BB962C8B-B14F-4D97-AF65-F5344CB8AC3E}">
        <p14:creationId xmlns:p14="http://schemas.microsoft.com/office/powerpoint/2010/main" val="11657222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תמונה 5">
            <a:extLst>
              <a:ext uri="{FF2B5EF4-FFF2-40B4-BE49-F238E27FC236}">
                <a16:creationId xmlns:a16="http://schemas.microsoft.com/office/drawing/2014/main" id="{8171F247-B29C-4F84-9523-9DE2C16E1B5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2" y="0"/>
            <a:ext cx="12190815" cy="6858000"/>
          </a:xfrm>
          <a:prstGeom prst="rect">
            <a:avLst/>
          </a:prstGeom>
        </p:spPr>
      </p:pic>
      <p:sp>
        <p:nvSpPr>
          <p:cNvPr id="16" name="Rectangle 15"/>
          <p:cNvSpPr/>
          <p:nvPr/>
        </p:nvSpPr>
        <p:spPr>
          <a:xfrm>
            <a:off x="7595469" y="5061030"/>
            <a:ext cx="1429008" cy="276999"/>
          </a:xfrm>
          <a:prstGeom prst="rect">
            <a:avLst/>
          </a:prstGeom>
        </p:spPr>
        <p:txBody>
          <a:bodyPr wrap="square">
            <a:spAutoFit/>
          </a:bodyPr>
          <a:lstStyle/>
          <a:p>
            <a:pPr algn="r" rtl="1"/>
            <a:r>
              <a:rPr lang="he-IL" sz="1200" dirty="0">
                <a:solidFill>
                  <a:schemeClr val="tx1">
                    <a:lumMod val="65000"/>
                    <a:lumOff val="35000"/>
                  </a:schemeClr>
                </a:solidFill>
              </a:rPr>
              <a:t>מקור: למ"ס</a:t>
            </a:r>
            <a:endParaRPr lang="en-US" sz="1200" dirty="0">
              <a:solidFill>
                <a:schemeClr val="tx1">
                  <a:lumMod val="65000"/>
                  <a:lumOff val="35000"/>
                </a:schemeClr>
              </a:solidFill>
              <a:hlinkClick r:id="rId4"/>
            </a:endParaRPr>
          </a:p>
        </p:txBody>
      </p:sp>
      <p:sp>
        <p:nvSpPr>
          <p:cNvPr id="5" name="תיבת טקסט 5">
            <a:extLst>
              <a:ext uri="{FF2B5EF4-FFF2-40B4-BE49-F238E27FC236}">
                <a16:creationId xmlns:a16="http://schemas.microsoft.com/office/drawing/2014/main" id="{3EE219D4-A637-3FE1-A2D9-E0D0D0672688}"/>
              </a:ext>
            </a:extLst>
          </p:cNvPr>
          <p:cNvSpPr txBox="1"/>
          <p:nvPr/>
        </p:nvSpPr>
        <p:spPr>
          <a:xfrm>
            <a:off x="763107" y="5636117"/>
            <a:ext cx="10681941" cy="382092"/>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a:spAutoFit/>
          </a:bodyPr>
          <a:lstStyle/>
          <a:p>
            <a:pPr marL="285750" indent="-285750" algn="r" defTabSz="914400" rtl="1" eaLnBrk="0" fontAlgn="base" hangingPunct="0">
              <a:lnSpc>
                <a:spcPct val="150000"/>
              </a:lnSpc>
              <a:spcBef>
                <a:spcPct val="0"/>
              </a:spcBef>
              <a:spcAft>
                <a:spcPct val="0"/>
              </a:spcAft>
              <a:buFont typeface="Arial" panose="020B0604020202020204" pitchFamily="34" charset="0"/>
              <a:buChar char="•"/>
            </a:pPr>
            <a:r>
              <a:rPr lang="he-IL" altLang="he-IL" sz="1400" dirty="0">
                <a:solidFill>
                  <a:schemeClr val="tx1"/>
                </a:solidFill>
                <a:latin typeface="Calibri" panose="020F0502020204030204" pitchFamily="34" charset="0"/>
                <a:ea typeface="Calibri" panose="020F0502020204030204" pitchFamily="34" charset="0"/>
                <a:cs typeface="Calibri" panose="020F0502020204030204" pitchFamily="34" charset="0"/>
              </a:rPr>
              <a:t>התארכות זמן הבניה הממוצע נגזרת מהעלייה האיטית במספר העובדים הזרים עד סוף 2025.  </a:t>
            </a:r>
          </a:p>
        </p:txBody>
      </p:sp>
      <p:pic>
        <p:nvPicPr>
          <p:cNvPr id="3" name="Picture 2">
            <a:extLst>
              <a:ext uri="{FF2B5EF4-FFF2-40B4-BE49-F238E27FC236}">
                <a16:creationId xmlns:a16="http://schemas.microsoft.com/office/drawing/2014/main" id="{F15C3166-19EE-6AD2-6D66-BDD5087F2999}"/>
              </a:ext>
            </a:extLst>
          </p:cNvPr>
          <p:cNvPicPr>
            <a:picLocks noChangeAspect="1"/>
          </p:cNvPicPr>
          <p:nvPr/>
        </p:nvPicPr>
        <p:blipFill>
          <a:blip r:embed="rId5"/>
          <a:stretch>
            <a:fillRect/>
          </a:stretch>
        </p:blipFill>
        <p:spPr>
          <a:xfrm>
            <a:off x="3167524" y="1432742"/>
            <a:ext cx="5856953" cy="3607200"/>
          </a:xfrm>
          <a:prstGeom prst="rect">
            <a:avLst/>
          </a:prstGeom>
        </p:spPr>
      </p:pic>
      <p:pic>
        <p:nvPicPr>
          <p:cNvPr id="8" name="Picture 7">
            <a:extLst>
              <a:ext uri="{FF2B5EF4-FFF2-40B4-BE49-F238E27FC236}">
                <a16:creationId xmlns:a16="http://schemas.microsoft.com/office/drawing/2014/main" id="{DB8B0647-E296-458D-9E53-88395F138D30}"/>
              </a:ext>
            </a:extLst>
          </p:cNvPr>
          <p:cNvPicPr>
            <a:picLocks noChangeAspect="1"/>
          </p:cNvPicPr>
          <p:nvPr/>
        </p:nvPicPr>
        <p:blipFill>
          <a:blip r:embed="rId6"/>
          <a:stretch>
            <a:fillRect/>
          </a:stretch>
        </p:blipFill>
        <p:spPr>
          <a:xfrm>
            <a:off x="103911" y="6071996"/>
            <a:ext cx="486024" cy="743002"/>
          </a:xfrm>
          <a:prstGeom prst="rect">
            <a:avLst/>
          </a:prstGeom>
        </p:spPr>
      </p:pic>
      <p:sp>
        <p:nvSpPr>
          <p:cNvPr id="11" name="Title 1">
            <a:extLst>
              <a:ext uri="{FF2B5EF4-FFF2-40B4-BE49-F238E27FC236}">
                <a16:creationId xmlns:a16="http://schemas.microsoft.com/office/drawing/2014/main" id="{F6E6D978-B023-43D2-9227-BAC74C4A9F56}"/>
              </a:ext>
            </a:extLst>
          </p:cNvPr>
          <p:cNvSpPr txBox="1">
            <a:spLocks/>
          </p:cNvSpPr>
          <p:nvPr/>
        </p:nvSpPr>
        <p:spPr>
          <a:xfrm>
            <a:off x="1" y="302084"/>
            <a:ext cx="12192000" cy="620712"/>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a:defRPr/>
            </a:pPr>
            <a:r>
              <a:rPr lang="he-IL" sz="2800" b="1" dirty="0">
                <a:solidFill>
                  <a:schemeClr val="bg1"/>
                </a:solidFill>
                <a:latin typeface="Calibri" panose="020F0502020204030204" pitchFamily="34" charset="0"/>
                <a:cs typeface="Calibri" panose="020F0502020204030204" pitchFamily="34" charset="0"/>
              </a:rPr>
              <a:t>משך זמן הבניה למגורים – מגמת העלייה מחריפה</a:t>
            </a:r>
          </a:p>
        </p:txBody>
      </p:sp>
    </p:spTree>
    <p:extLst>
      <p:ext uri="{BB962C8B-B14F-4D97-AF65-F5344CB8AC3E}">
        <p14:creationId xmlns:p14="http://schemas.microsoft.com/office/powerpoint/2010/main" val="31582885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DE22DEA-6C06-1A3E-7067-EB23A39A1FAF}"/>
              </a:ext>
            </a:extLst>
          </p:cNvPr>
          <p:cNvPicPr>
            <a:picLocks noChangeAspect="1"/>
          </p:cNvPicPr>
          <p:nvPr/>
        </p:nvPicPr>
        <p:blipFill>
          <a:blip r:embed="rId3"/>
          <a:stretch>
            <a:fillRect/>
          </a:stretch>
        </p:blipFill>
        <p:spPr>
          <a:xfrm>
            <a:off x="1879274" y="1343183"/>
            <a:ext cx="8940208" cy="5146187"/>
          </a:xfrm>
          <a:prstGeom prst="rect">
            <a:avLst/>
          </a:prstGeom>
        </p:spPr>
      </p:pic>
      <p:pic>
        <p:nvPicPr>
          <p:cNvPr id="6" name="תמונה 5">
            <a:extLst>
              <a:ext uri="{FF2B5EF4-FFF2-40B4-BE49-F238E27FC236}">
                <a16:creationId xmlns:a16="http://schemas.microsoft.com/office/drawing/2014/main" id="{6962EAE0-5A81-4039-98F1-E5B126FF4E8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2" y="0"/>
            <a:ext cx="12190815" cy="6858000"/>
          </a:xfrm>
          <a:prstGeom prst="rect">
            <a:avLst/>
          </a:prstGeom>
        </p:spPr>
      </p:pic>
      <p:sp>
        <p:nvSpPr>
          <p:cNvPr id="16" name="Rectangle 15"/>
          <p:cNvSpPr/>
          <p:nvPr/>
        </p:nvSpPr>
        <p:spPr>
          <a:xfrm>
            <a:off x="8923663" y="6489370"/>
            <a:ext cx="2879291" cy="276999"/>
          </a:xfrm>
          <a:prstGeom prst="rect">
            <a:avLst/>
          </a:prstGeom>
        </p:spPr>
        <p:txBody>
          <a:bodyPr wrap="square">
            <a:spAutoFit/>
          </a:bodyPr>
          <a:lstStyle/>
          <a:p>
            <a:pPr algn="r" rtl="1"/>
            <a:r>
              <a:rPr lang="he-IL" sz="1200" dirty="0"/>
              <a:t>מקור הנתונים: </a:t>
            </a:r>
            <a:r>
              <a:rPr lang="he-IL" sz="1200" dirty="0" err="1"/>
              <a:t>למ"ס</a:t>
            </a:r>
            <a:r>
              <a:rPr lang="he-IL" sz="1200" dirty="0"/>
              <a:t>, עיבודי ההתאחדות</a:t>
            </a:r>
            <a:endParaRPr lang="en-US" sz="1200" dirty="0">
              <a:hlinkClick r:id="rId5">
                <a:extLst>
                  <a:ext uri="{A12FA001-AC4F-418D-AE19-62706E023703}">
                    <ahyp:hlinkClr xmlns:ahyp="http://schemas.microsoft.com/office/drawing/2018/hyperlinkcolor" val="tx"/>
                  </a:ext>
                </a:extLst>
              </a:hlinkClick>
            </a:endParaRPr>
          </a:p>
        </p:txBody>
      </p:sp>
      <p:pic>
        <p:nvPicPr>
          <p:cNvPr id="8" name="Picture 7">
            <a:extLst>
              <a:ext uri="{FF2B5EF4-FFF2-40B4-BE49-F238E27FC236}">
                <a16:creationId xmlns:a16="http://schemas.microsoft.com/office/drawing/2014/main" id="{41959FFE-732A-4F0D-8E17-7B986FBDA092}"/>
              </a:ext>
            </a:extLst>
          </p:cNvPr>
          <p:cNvPicPr>
            <a:picLocks noChangeAspect="1"/>
          </p:cNvPicPr>
          <p:nvPr/>
        </p:nvPicPr>
        <p:blipFill>
          <a:blip r:embed="rId6"/>
          <a:stretch>
            <a:fillRect/>
          </a:stretch>
        </p:blipFill>
        <p:spPr>
          <a:xfrm>
            <a:off x="103911" y="6071996"/>
            <a:ext cx="486024" cy="743002"/>
          </a:xfrm>
          <a:prstGeom prst="rect">
            <a:avLst/>
          </a:prstGeom>
        </p:spPr>
      </p:pic>
      <p:sp>
        <p:nvSpPr>
          <p:cNvPr id="7" name="Title 1">
            <a:extLst>
              <a:ext uri="{FF2B5EF4-FFF2-40B4-BE49-F238E27FC236}">
                <a16:creationId xmlns:a16="http://schemas.microsoft.com/office/drawing/2014/main" id="{2CF8F7D3-3DBB-4B92-89FD-D9FE6E1C1B46}"/>
              </a:ext>
            </a:extLst>
          </p:cNvPr>
          <p:cNvSpPr txBox="1">
            <a:spLocks/>
          </p:cNvSpPr>
          <p:nvPr/>
        </p:nvSpPr>
        <p:spPr>
          <a:xfrm>
            <a:off x="1" y="302084"/>
            <a:ext cx="12192000" cy="620712"/>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a:defRPr/>
            </a:pPr>
            <a:r>
              <a:rPr lang="he-IL" sz="2800" b="1" dirty="0">
                <a:solidFill>
                  <a:schemeClr val="bg1"/>
                </a:solidFill>
                <a:latin typeface="Calibri" panose="020F0502020204030204" pitchFamily="34" charset="0"/>
                <a:cs typeface="Calibri" panose="020F0502020204030204" pitchFamily="34" charset="0"/>
              </a:rPr>
              <a:t>פער הדירות (תוספת משקי בית פחות גמר הבניה) ימשיך לגדול</a:t>
            </a:r>
          </a:p>
          <a:p>
            <a:pPr>
              <a:defRPr/>
            </a:pPr>
            <a:r>
              <a:rPr lang="he-IL" sz="1800" dirty="0">
                <a:solidFill>
                  <a:schemeClr val="bg1"/>
                </a:solidFill>
                <a:latin typeface="Calibri" panose="020F0502020204030204" pitchFamily="34" charset="0"/>
                <a:cs typeface="Calibri" panose="020F0502020204030204" pitchFamily="34" charset="0"/>
              </a:rPr>
              <a:t>בתוספת הדירות שנהרסו במסגרת התחדשות עירונית וטרם נבנו מחדש מגיע הפער ליותר מרבע מיליון יח"ד</a:t>
            </a:r>
            <a:endParaRPr lang="he-IL" sz="24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77327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תמונה 3">
            <a:extLst>
              <a:ext uri="{FF2B5EF4-FFF2-40B4-BE49-F238E27FC236}">
                <a16:creationId xmlns:a16="http://schemas.microsoft.com/office/drawing/2014/main" id="{425AB3E5-D52F-4B90-BCC8-BF4DFB6A5F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0"/>
            <a:ext cx="12190815" cy="6858000"/>
          </a:xfrm>
          <a:prstGeom prst="rect">
            <a:avLst/>
          </a:prstGeom>
        </p:spPr>
      </p:pic>
      <p:sp>
        <p:nvSpPr>
          <p:cNvPr id="3" name="TextBox 2">
            <a:extLst>
              <a:ext uri="{FF2B5EF4-FFF2-40B4-BE49-F238E27FC236}">
                <a16:creationId xmlns:a16="http://schemas.microsoft.com/office/drawing/2014/main" id="{2D71F83C-F5AD-8792-E271-EF46DA08C722}"/>
              </a:ext>
            </a:extLst>
          </p:cNvPr>
          <p:cNvSpPr txBox="1"/>
          <p:nvPr/>
        </p:nvSpPr>
        <p:spPr>
          <a:xfrm>
            <a:off x="730030" y="4703002"/>
            <a:ext cx="2332064" cy="276999"/>
          </a:xfrm>
          <a:prstGeom prst="rect">
            <a:avLst/>
          </a:prstGeom>
          <a:noFill/>
        </p:spPr>
        <p:txBody>
          <a:bodyPr wrap="square" rtlCol="1">
            <a:spAutoFit/>
          </a:bodyPr>
          <a:lstStyle/>
          <a:p>
            <a:pPr algn="r" rtl="1"/>
            <a:r>
              <a:rPr lang="he-IL" sz="1200" dirty="0"/>
              <a:t>המקור: </a:t>
            </a:r>
            <a:r>
              <a:rPr lang="he-IL" sz="1200" dirty="0" err="1"/>
              <a:t>למ"ס</a:t>
            </a:r>
            <a:r>
              <a:rPr lang="he-IL" sz="1200" dirty="0"/>
              <a:t>, תחזית ההתאחדות</a:t>
            </a:r>
          </a:p>
        </p:txBody>
      </p:sp>
      <p:sp>
        <p:nvSpPr>
          <p:cNvPr id="5" name="TextBox 4">
            <a:extLst>
              <a:ext uri="{FF2B5EF4-FFF2-40B4-BE49-F238E27FC236}">
                <a16:creationId xmlns:a16="http://schemas.microsoft.com/office/drawing/2014/main" id="{61F0ACFC-E3CD-1700-7893-8A446B1B8A70}"/>
              </a:ext>
            </a:extLst>
          </p:cNvPr>
          <p:cNvSpPr txBox="1"/>
          <p:nvPr/>
        </p:nvSpPr>
        <p:spPr>
          <a:xfrm>
            <a:off x="748145" y="5147763"/>
            <a:ext cx="10875818" cy="1542474"/>
          </a:xfrm>
          <a:prstGeom prst="rect">
            <a:avLst/>
          </a:prstGeom>
          <a:noFill/>
        </p:spPr>
        <p:txBody>
          <a:bodyPr wrap="square">
            <a:spAutoFit/>
          </a:bodyPr>
          <a:lstStyle/>
          <a:p>
            <a:pPr marL="342900" lvl="0" indent="-342900" algn="just" rtl="1">
              <a:lnSpc>
                <a:spcPct val="107000"/>
              </a:lnSpc>
              <a:spcBef>
                <a:spcPts val="600"/>
              </a:spcBef>
              <a:spcAft>
                <a:spcPts val="600"/>
              </a:spcAft>
              <a:buFont typeface="Symbol" panose="05050102010706020507" pitchFamily="18" charset="2"/>
              <a:buChar char=""/>
            </a:pPr>
            <a:r>
              <a:rPr lang="he-IL" sz="1400" kern="1200" dirty="0">
                <a:effectLst/>
                <a:latin typeface="Calibri" panose="020F0502020204030204" pitchFamily="34" charset="0"/>
                <a:ea typeface="Calibri" panose="020F0502020204030204" pitchFamily="34" charset="0"/>
                <a:cs typeface="Calibri" panose="020F0502020204030204" pitchFamily="34" charset="0"/>
              </a:rPr>
              <a:t>בשני הרבעונים הראשונים של 2024 ירדה ההשקעה בבניה בכ-25% לעומת הרבעונים המקבילים אשתקד. לעומת המגמה טרם המלחמה מדובר בירידה של 50 מיליארדי ₪ במחצית הראשונה של 2024.</a:t>
            </a:r>
          </a:p>
          <a:p>
            <a:pPr marL="342900" lvl="0" indent="-342900" algn="just" rtl="1">
              <a:lnSpc>
                <a:spcPct val="107000"/>
              </a:lnSpc>
              <a:spcBef>
                <a:spcPts val="600"/>
              </a:spcBef>
              <a:spcAft>
                <a:spcPts val="600"/>
              </a:spcAft>
              <a:buFont typeface="Symbol" panose="05050102010706020507" pitchFamily="18" charset="2"/>
              <a:buChar char=""/>
            </a:pPr>
            <a:r>
              <a:rPr lang="he-IL" sz="1400" kern="1200" dirty="0">
                <a:effectLst/>
                <a:latin typeface="Calibri" panose="020F0502020204030204" pitchFamily="34" charset="0"/>
                <a:ea typeface="Calibri" panose="020F0502020204030204" pitchFamily="34" charset="0"/>
                <a:cs typeface="Calibri" panose="020F0502020204030204" pitchFamily="34" charset="0"/>
              </a:rPr>
              <a:t>המשך קו המגמה שלפני המלחמה הכולל מצבת עובדים מלאה היה מביא את השקעות הענף לרמה גבוהה   ב-90 מיליארדי ₪ בשנת 2024 (4.8% </a:t>
            </a:r>
            <a:r>
              <a:rPr lang="he-IL" sz="1400" kern="1200" dirty="0" err="1">
                <a:effectLst/>
                <a:latin typeface="Calibri" panose="020F0502020204030204" pitchFamily="34" charset="0"/>
                <a:ea typeface="Calibri" panose="020F0502020204030204" pitchFamily="34" charset="0"/>
                <a:cs typeface="Calibri" panose="020F0502020204030204" pitchFamily="34" charset="0"/>
              </a:rPr>
              <a:t>מהתמ"ג</a:t>
            </a:r>
            <a:r>
              <a:rPr lang="he-IL" sz="1400" kern="1200" dirty="0">
                <a:effectLst/>
                <a:latin typeface="Calibri" panose="020F0502020204030204" pitchFamily="34" charset="0"/>
                <a:ea typeface="Calibri" panose="020F0502020204030204" pitchFamily="34" charset="0"/>
                <a:cs typeface="Calibri" panose="020F0502020204030204" pitchFamily="34" charset="0"/>
              </a:rPr>
              <a:t>), וב-80 מיליארדי ₪ בשנת 2025 (4.2% </a:t>
            </a:r>
            <a:r>
              <a:rPr lang="he-IL" sz="1400" kern="1200" dirty="0" err="1">
                <a:effectLst/>
                <a:latin typeface="Calibri" panose="020F0502020204030204" pitchFamily="34" charset="0"/>
                <a:ea typeface="Calibri" panose="020F0502020204030204" pitchFamily="34" charset="0"/>
                <a:cs typeface="Calibri" panose="020F0502020204030204" pitchFamily="34" charset="0"/>
              </a:rPr>
              <a:t>מהתמ"ג</a:t>
            </a:r>
            <a:r>
              <a:rPr lang="he-IL" sz="1400" kern="1200" dirty="0">
                <a:effectLst/>
                <a:latin typeface="Calibri" panose="020F0502020204030204" pitchFamily="34" charset="0"/>
                <a:ea typeface="Calibri" panose="020F0502020204030204" pitchFamily="34" charset="0"/>
                <a:cs typeface="Calibri" panose="020F0502020204030204" pitchFamily="34" charset="0"/>
              </a:rPr>
              <a:t>).</a:t>
            </a:r>
          </a:p>
          <a:p>
            <a:pPr marL="342900" lvl="0" indent="-342900" algn="just" rtl="1">
              <a:lnSpc>
                <a:spcPct val="107000"/>
              </a:lnSpc>
              <a:spcBef>
                <a:spcPts val="600"/>
              </a:spcBef>
              <a:spcAft>
                <a:spcPts val="600"/>
              </a:spcAft>
              <a:buFont typeface="Symbol" panose="05050102010706020507" pitchFamily="18" charset="2"/>
              <a:buChar char=""/>
            </a:pPr>
            <a:r>
              <a:rPr lang="he-IL" sz="1400" kern="1200" dirty="0">
                <a:effectLst/>
                <a:latin typeface="Calibri" panose="020F0502020204030204" pitchFamily="34" charset="0"/>
                <a:ea typeface="Calibri" panose="020F0502020204030204" pitchFamily="34" charset="0"/>
                <a:cs typeface="Calibri" panose="020F0502020204030204" pitchFamily="34" charset="0"/>
              </a:rPr>
              <a:t>המע"מ הנגזר מסכומים אלו הנו כ-25 מיליארדי ₪</a:t>
            </a:r>
            <a:r>
              <a:rPr lang="he-IL" sz="1400" dirty="0">
                <a:latin typeface="Calibri" panose="020F0502020204030204" pitchFamily="34" charset="0"/>
                <a:ea typeface="Calibri" panose="020F0502020204030204" pitchFamily="34" charset="0"/>
                <a:cs typeface="Calibri" panose="020F0502020204030204" pitchFamily="34" charset="0"/>
              </a:rPr>
              <a:t>.</a:t>
            </a:r>
            <a:endParaRPr lang="he-IL" sz="1400" kern="1200" dirty="0">
              <a:effectLst/>
              <a:latin typeface="Calibri" panose="020F0502020204030204" pitchFamily="34" charset="0"/>
              <a:ea typeface="Calibri" panose="020F0502020204030204" pitchFamily="34" charset="0"/>
              <a:cs typeface="Calibri" panose="020F0502020204030204" pitchFamily="34" charset="0"/>
            </a:endParaRPr>
          </a:p>
        </p:txBody>
      </p:sp>
      <p:pic>
        <p:nvPicPr>
          <p:cNvPr id="6" name="Picture 5">
            <a:extLst>
              <a:ext uri="{FF2B5EF4-FFF2-40B4-BE49-F238E27FC236}">
                <a16:creationId xmlns:a16="http://schemas.microsoft.com/office/drawing/2014/main" id="{028201E3-D487-22D2-B815-15F422044ADE}"/>
              </a:ext>
            </a:extLst>
          </p:cNvPr>
          <p:cNvPicPr>
            <a:picLocks noChangeAspect="1"/>
          </p:cNvPicPr>
          <p:nvPr/>
        </p:nvPicPr>
        <p:blipFill>
          <a:blip r:embed="rId4"/>
          <a:stretch>
            <a:fillRect/>
          </a:stretch>
        </p:blipFill>
        <p:spPr>
          <a:xfrm>
            <a:off x="3062094" y="1307169"/>
            <a:ext cx="6065438" cy="3577891"/>
          </a:xfrm>
          <a:prstGeom prst="rect">
            <a:avLst/>
          </a:prstGeom>
        </p:spPr>
      </p:pic>
      <p:pic>
        <p:nvPicPr>
          <p:cNvPr id="7" name="Picture 7">
            <a:extLst>
              <a:ext uri="{FF2B5EF4-FFF2-40B4-BE49-F238E27FC236}">
                <a16:creationId xmlns:a16="http://schemas.microsoft.com/office/drawing/2014/main" id="{11D13DF3-6301-4ECB-A478-68C02FCDD6D9}"/>
              </a:ext>
            </a:extLst>
          </p:cNvPr>
          <p:cNvPicPr>
            <a:picLocks noChangeAspect="1"/>
          </p:cNvPicPr>
          <p:nvPr/>
        </p:nvPicPr>
        <p:blipFill>
          <a:blip r:embed="rId5"/>
          <a:stretch>
            <a:fillRect/>
          </a:stretch>
        </p:blipFill>
        <p:spPr>
          <a:xfrm>
            <a:off x="103911" y="6071996"/>
            <a:ext cx="486024" cy="743002"/>
          </a:xfrm>
          <a:prstGeom prst="rect">
            <a:avLst/>
          </a:prstGeom>
        </p:spPr>
      </p:pic>
      <p:sp>
        <p:nvSpPr>
          <p:cNvPr id="11" name="Title 1">
            <a:extLst>
              <a:ext uri="{FF2B5EF4-FFF2-40B4-BE49-F238E27FC236}">
                <a16:creationId xmlns:a16="http://schemas.microsoft.com/office/drawing/2014/main" id="{393E545C-17C1-4D09-967A-283BA7E0D8C7}"/>
              </a:ext>
            </a:extLst>
          </p:cNvPr>
          <p:cNvSpPr txBox="1">
            <a:spLocks/>
          </p:cNvSpPr>
          <p:nvPr/>
        </p:nvSpPr>
        <p:spPr>
          <a:xfrm>
            <a:off x="1" y="302084"/>
            <a:ext cx="12192000" cy="620712"/>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a:defRPr/>
            </a:pPr>
            <a:r>
              <a:rPr lang="he-IL" sz="2800" b="1" dirty="0">
                <a:solidFill>
                  <a:schemeClr val="bg1"/>
                </a:solidFill>
                <a:latin typeface="Calibri" panose="020F0502020204030204" pitchFamily="34" charset="0"/>
                <a:cs typeface="Calibri" panose="020F0502020204030204" pitchFamily="34" charset="0"/>
              </a:rPr>
              <a:t>השפעת המלחמה על השקעות הבניה</a:t>
            </a:r>
          </a:p>
        </p:txBody>
      </p:sp>
    </p:spTree>
    <p:extLst>
      <p:ext uri="{BB962C8B-B14F-4D97-AF65-F5344CB8AC3E}">
        <p14:creationId xmlns:p14="http://schemas.microsoft.com/office/powerpoint/2010/main" val="23887012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תמונה 2">
            <a:extLst>
              <a:ext uri="{FF2B5EF4-FFF2-40B4-BE49-F238E27FC236}">
                <a16:creationId xmlns:a16="http://schemas.microsoft.com/office/drawing/2014/main" id="{205988CE-118F-4C19-9179-FFB3635A091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2" y="0"/>
            <a:ext cx="12190815" cy="6858000"/>
          </a:xfrm>
          <a:prstGeom prst="rect">
            <a:avLst/>
          </a:prstGeom>
        </p:spPr>
      </p:pic>
      <p:sp>
        <p:nvSpPr>
          <p:cNvPr id="6" name="TextBox 5">
            <a:extLst>
              <a:ext uri="{FF2B5EF4-FFF2-40B4-BE49-F238E27FC236}">
                <a16:creationId xmlns:a16="http://schemas.microsoft.com/office/drawing/2014/main" id="{C642B6D4-0C21-DF51-81AB-308BBA75DEE5}"/>
              </a:ext>
            </a:extLst>
          </p:cNvPr>
          <p:cNvSpPr txBox="1"/>
          <p:nvPr/>
        </p:nvSpPr>
        <p:spPr>
          <a:xfrm>
            <a:off x="377992" y="5327112"/>
            <a:ext cx="11426877" cy="1031051"/>
          </a:xfrm>
          <a:prstGeom prst="rect">
            <a:avLst/>
          </a:prstGeom>
          <a:noFill/>
        </p:spPr>
        <p:txBody>
          <a:bodyPr wrap="square">
            <a:spAutoFit/>
          </a:bodyPr>
          <a:lstStyle/>
          <a:p>
            <a:pPr marL="342900" indent="-342900" algn="just" rtl="1">
              <a:spcBef>
                <a:spcPts val="600"/>
              </a:spcBef>
              <a:buFont typeface="Arial" panose="020B0604020202020204" pitchFamily="34" charset="0"/>
              <a:buChar char="•"/>
              <a:defRPr/>
            </a:pPr>
            <a:r>
              <a:rPr lang="he-IL" sz="1400" dirty="0">
                <a:latin typeface="Calibri" panose="020F0502020204030204" pitchFamily="34" charset="0"/>
                <a:cs typeface="Calibri" panose="020F0502020204030204" pitchFamily="34" charset="0"/>
              </a:rPr>
              <a:t>ההשקעה הראלית השנתית בתשתיות (תחבורה, מים, ביוב, אנרגיה, ללא מבני ציבור) לא השתנתה בשלוש השנים האחרונות. המשך מגמה זו היה מניב 40 מיליארדי ₪ בשנה בשנים 2024 - 2025</a:t>
            </a:r>
          </a:p>
          <a:p>
            <a:pPr marL="342900" indent="-342900" algn="just" rtl="1">
              <a:spcBef>
                <a:spcPts val="600"/>
              </a:spcBef>
              <a:buFont typeface="Arial" panose="020B0604020202020204" pitchFamily="34" charset="0"/>
              <a:buChar char="•"/>
              <a:defRPr/>
            </a:pPr>
            <a:r>
              <a:rPr lang="he-IL" sz="1400" dirty="0">
                <a:latin typeface="Calibri" panose="020F0502020204030204" pitchFamily="34" charset="0"/>
                <a:cs typeface="Calibri" panose="020F0502020204030204" pitchFamily="34" charset="0"/>
              </a:rPr>
              <a:t>ירידת תשומות העבודה בתשתיות לא אפשרה את העלייה המתבקשת ברבעון השני של 2024. אי הקצאת עובדים זרים לתשתיות לא יאפשר התאוששות עד סוף 2025 כמו בשאר ענף הבניה, והפסדי ההשקעה בתשתית יסתכמו בכ-10 מיליארדי ₪ מדי שנה בשנים 2024 - 2025 </a:t>
            </a:r>
            <a:endParaRPr lang="en-US" sz="1400" dirty="0">
              <a:latin typeface="Calibri" panose="020F0502020204030204" pitchFamily="34" charset="0"/>
              <a:cs typeface="Calibri" panose="020F0502020204030204" pitchFamily="34" charset="0"/>
            </a:endParaRPr>
          </a:p>
        </p:txBody>
      </p:sp>
      <p:sp>
        <p:nvSpPr>
          <p:cNvPr id="7" name="Rectangle 6">
            <a:extLst>
              <a:ext uri="{FF2B5EF4-FFF2-40B4-BE49-F238E27FC236}">
                <a16:creationId xmlns:a16="http://schemas.microsoft.com/office/drawing/2014/main" id="{AB4A30E1-3DAC-410A-0AE4-3263101D2B3A}"/>
              </a:ext>
            </a:extLst>
          </p:cNvPr>
          <p:cNvSpPr/>
          <p:nvPr/>
        </p:nvSpPr>
        <p:spPr>
          <a:xfrm>
            <a:off x="304800" y="4505186"/>
            <a:ext cx="2572822" cy="646331"/>
          </a:xfrm>
          <a:prstGeom prst="rect">
            <a:avLst/>
          </a:prstGeom>
        </p:spPr>
        <p:txBody>
          <a:bodyPr wrap="square">
            <a:spAutoFit/>
          </a:bodyPr>
          <a:lstStyle/>
          <a:p>
            <a:pPr algn="r" rtl="1"/>
            <a:r>
              <a:rPr lang="he-IL" sz="1200" dirty="0"/>
              <a:t>מקור: </a:t>
            </a:r>
            <a:r>
              <a:rPr lang="he-IL" sz="1200" dirty="0" err="1"/>
              <a:t>למ"ס</a:t>
            </a:r>
            <a:r>
              <a:rPr lang="he-IL" sz="1200" dirty="0"/>
              <a:t>. </a:t>
            </a:r>
          </a:p>
          <a:p>
            <a:pPr algn="r" rtl="1"/>
            <a:r>
              <a:rPr lang="he-IL" sz="1200" dirty="0"/>
              <a:t>אומדן עסקים כרגיל: התאחדות הקבלנים על בסיס השנים 2020 - 2023</a:t>
            </a:r>
            <a:endParaRPr lang="en-US" sz="1200" dirty="0">
              <a:hlinkClick r:id="rId4">
                <a:extLst>
                  <a:ext uri="{A12FA001-AC4F-418D-AE19-62706E023703}">
                    <ahyp:hlinkClr xmlns:ahyp="http://schemas.microsoft.com/office/drawing/2018/hyperlinkcolor" val="tx"/>
                  </a:ext>
                </a:extLst>
              </a:hlinkClick>
            </a:endParaRPr>
          </a:p>
        </p:txBody>
      </p:sp>
      <p:pic>
        <p:nvPicPr>
          <p:cNvPr id="5" name="Picture 4">
            <a:extLst>
              <a:ext uri="{FF2B5EF4-FFF2-40B4-BE49-F238E27FC236}">
                <a16:creationId xmlns:a16="http://schemas.microsoft.com/office/drawing/2014/main" id="{9403A601-2745-2967-B270-C694D980E98C}"/>
              </a:ext>
            </a:extLst>
          </p:cNvPr>
          <p:cNvPicPr>
            <a:picLocks noChangeAspect="1"/>
          </p:cNvPicPr>
          <p:nvPr/>
        </p:nvPicPr>
        <p:blipFill>
          <a:blip r:embed="rId5"/>
          <a:stretch>
            <a:fillRect/>
          </a:stretch>
        </p:blipFill>
        <p:spPr>
          <a:xfrm>
            <a:off x="2868484" y="1346529"/>
            <a:ext cx="6445894" cy="3732846"/>
          </a:xfrm>
          <a:prstGeom prst="rect">
            <a:avLst/>
          </a:prstGeom>
        </p:spPr>
      </p:pic>
      <p:pic>
        <p:nvPicPr>
          <p:cNvPr id="8" name="Picture 7">
            <a:extLst>
              <a:ext uri="{FF2B5EF4-FFF2-40B4-BE49-F238E27FC236}">
                <a16:creationId xmlns:a16="http://schemas.microsoft.com/office/drawing/2014/main" id="{C667286B-89DD-4009-A6AD-650EBB585281}"/>
              </a:ext>
            </a:extLst>
          </p:cNvPr>
          <p:cNvPicPr>
            <a:picLocks noChangeAspect="1"/>
          </p:cNvPicPr>
          <p:nvPr/>
        </p:nvPicPr>
        <p:blipFill>
          <a:blip r:embed="rId6"/>
          <a:stretch>
            <a:fillRect/>
          </a:stretch>
        </p:blipFill>
        <p:spPr>
          <a:xfrm>
            <a:off x="103911" y="6071996"/>
            <a:ext cx="486024" cy="743002"/>
          </a:xfrm>
          <a:prstGeom prst="rect">
            <a:avLst/>
          </a:prstGeom>
        </p:spPr>
      </p:pic>
      <p:sp>
        <p:nvSpPr>
          <p:cNvPr id="9" name="Title 1">
            <a:extLst>
              <a:ext uri="{FF2B5EF4-FFF2-40B4-BE49-F238E27FC236}">
                <a16:creationId xmlns:a16="http://schemas.microsoft.com/office/drawing/2014/main" id="{A8A007B9-C1FB-4BF2-8F83-756975152EDD}"/>
              </a:ext>
            </a:extLst>
          </p:cNvPr>
          <p:cNvSpPr txBox="1">
            <a:spLocks/>
          </p:cNvSpPr>
          <p:nvPr/>
        </p:nvSpPr>
        <p:spPr>
          <a:xfrm>
            <a:off x="1" y="302084"/>
            <a:ext cx="12192000" cy="620712"/>
          </a:xfrm>
          <a:prstGeom prst="rect">
            <a:avLst/>
          </a:prstGeom>
        </p:spPr>
        <p:txBody>
          <a:bodyPr vert="horz" lIns="91440" tIns="45720" rIns="91440" bIns="45720" rtlCol="1"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a:defRPr/>
            </a:pPr>
            <a:r>
              <a:rPr lang="he-IL" sz="2800" b="1" dirty="0">
                <a:solidFill>
                  <a:schemeClr val="bg1"/>
                </a:solidFill>
                <a:latin typeface="Calibri" panose="020F0502020204030204" pitchFamily="34" charset="0"/>
                <a:cs typeface="Calibri" panose="020F0502020204030204" pitchFamily="34" charset="0"/>
              </a:rPr>
              <a:t>תחזית ענף התשתיות – אי הפניית עובדים לתשתיות</a:t>
            </a:r>
          </a:p>
        </p:txBody>
      </p:sp>
    </p:spTree>
    <p:extLst>
      <p:ext uri="{BB962C8B-B14F-4D97-AF65-F5344CB8AC3E}">
        <p14:creationId xmlns:p14="http://schemas.microsoft.com/office/powerpoint/2010/main" val="1314097014"/>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26257</TotalTime>
  <Words>672</Words>
  <Application>Microsoft Office PowerPoint</Application>
  <PresentationFormat>מסך רחב</PresentationFormat>
  <Paragraphs>59</Paragraphs>
  <Slides>10</Slides>
  <Notes>9</Notes>
  <HiddenSlides>0</HiddenSlides>
  <MMClips>0</MMClips>
  <ScaleCrop>false</ScaleCrop>
  <HeadingPairs>
    <vt:vector size="6" baseType="variant">
      <vt:variant>
        <vt:lpstr>גופנים בשימוש</vt:lpstr>
      </vt:variant>
      <vt:variant>
        <vt:i4>3</vt:i4>
      </vt:variant>
      <vt:variant>
        <vt:lpstr>ערכת נושא</vt:lpstr>
      </vt:variant>
      <vt:variant>
        <vt:i4>1</vt:i4>
      </vt:variant>
      <vt:variant>
        <vt:lpstr>כותרות שקופיות</vt:lpstr>
      </vt:variant>
      <vt:variant>
        <vt:i4>10</vt:i4>
      </vt:variant>
    </vt:vector>
  </HeadingPairs>
  <TitlesOfParts>
    <vt:vector size="14" baseType="lpstr">
      <vt:lpstr>Arial</vt:lpstr>
      <vt:lpstr>Calibri</vt:lpstr>
      <vt:lpstr>Symbol</vt:lpstr>
      <vt:lpstr>ערכת נושא Office</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לחשב הכללי - צווי בטיחות  -   +חומר של איציק</dc:title>
  <dc:subject>משרד האוצר</dc:subject>
  <dc:creator>Gera  Kaushanski</dc:creator>
  <cp:keywords>Bella Gilboa</cp:keywords>
  <dc:description>שינוי קריטריונים לקבלן מוכר_x000d_
לקראת הפגישה עם גבי שוחט 12.8.2019</dc:description>
  <cp:lastModifiedBy>Roni Nae</cp:lastModifiedBy>
  <cp:revision>669</cp:revision>
  <cp:lastPrinted>2019-04-01T09:43:31Z</cp:lastPrinted>
  <dcterms:created xsi:type="dcterms:W3CDTF">2016-10-31T09:18:23Z</dcterms:created>
  <dcterms:modified xsi:type="dcterms:W3CDTF">2024-10-28T09:21:44Z</dcterms:modified>
</cp:coreProperties>
</file>